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25" r:id="rId5"/>
    <p:sldId id="296" r:id="rId6"/>
    <p:sldId id="327" r:id="rId7"/>
    <p:sldId id="326" r:id="rId8"/>
    <p:sldId id="375" r:id="rId9"/>
    <p:sldId id="351" r:id="rId10"/>
    <p:sldId id="352" r:id="rId11"/>
    <p:sldId id="353" r:id="rId12"/>
    <p:sldId id="356" r:id="rId13"/>
    <p:sldId id="357" r:id="rId14"/>
    <p:sldId id="343" r:id="rId15"/>
    <p:sldId id="344" r:id="rId16"/>
    <p:sldId id="345" r:id="rId17"/>
    <p:sldId id="346" r:id="rId18"/>
    <p:sldId id="347" r:id="rId19"/>
    <p:sldId id="349" r:id="rId20"/>
    <p:sldId id="350" r:id="rId21"/>
    <p:sldId id="358" r:id="rId22"/>
    <p:sldId id="359" r:id="rId23"/>
    <p:sldId id="360" r:id="rId24"/>
    <p:sldId id="361" r:id="rId25"/>
    <p:sldId id="363" r:id="rId26"/>
    <p:sldId id="367" r:id="rId27"/>
    <p:sldId id="365" r:id="rId28"/>
    <p:sldId id="366" r:id="rId29"/>
    <p:sldId id="368" r:id="rId30"/>
    <p:sldId id="369" r:id="rId31"/>
    <p:sldId id="370" r:id="rId32"/>
    <p:sldId id="372" r:id="rId33"/>
    <p:sldId id="374" r:id="rId34"/>
    <p:sldId id="373" r:id="rId35"/>
    <p:sldId id="342" r:id="rId36"/>
    <p:sldId id="340" r:id="rId37"/>
    <p:sldId id="341"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E12226"/>
    <a:srgbClr val="446992"/>
    <a:srgbClr val="AEC2D8"/>
    <a:srgbClr val="98432A"/>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34"/>
  </p:normalViewPr>
  <p:slideViewPr>
    <p:cSldViewPr snapToGrid="0" showGuides="1">
      <p:cViewPr varScale="1">
        <p:scale>
          <a:sx n="85" d="100"/>
          <a:sy n="85" d="100"/>
        </p:scale>
        <p:origin x="547" y="53"/>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0" y="8685212"/>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1/25/2025</a:t>
            </a:fld>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0" y="8693717"/>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
        <p:nvSpPr>
          <p:cNvPr id="4" name="Title 3">
            <a:extLst>
              <a:ext uri="{FF2B5EF4-FFF2-40B4-BE49-F238E27FC236}">
                <a16:creationId xmlns:a16="http://schemas.microsoft.com/office/drawing/2014/main" id="{BE4926C8-CFE9-8ED2-A554-8945EF29C55E}"/>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F1F8EBE1-03C0-5228-58BF-76CF07C0B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877680F0-DA95-496F-9C0C-F7589F9033EE}" type="datetime4">
              <a:rPr lang="en-US" smtClean="0"/>
              <a:pPr/>
              <a:t>January 25, 2025</a:t>
            </a:fld>
            <a:endParaRPr lang="en-US"/>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Slide Number Placeholder 1">
            <a:extLst>
              <a:ext uri="{FF2B5EF4-FFF2-40B4-BE49-F238E27FC236}">
                <a16:creationId xmlns:a16="http://schemas.microsoft.com/office/drawing/2014/main" id="{97CFE742-F9BA-D5ED-80D8-42E23217303D}"/>
              </a:ext>
            </a:extLst>
          </p:cNvPr>
          <p:cNvSpPr>
            <a:spLocks noGrp="1"/>
          </p:cNvSpPr>
          <p:nvPr>
            <p:ph type="sldNum" sz="quarter" idx="48"/>
          </p:nvPr>
        </p:nvSpPr>
        <p:spPr/>
        <p:txBody>
          <a:bodyPr/>
          <a:lstStyle/>
          <a:p>
            <a:fld id="{47FEACEE-25B4-4A2D-B147-27296E36371D}" type="slidenum">
              <a:rPr lang="en-US" altLang="zh-CN" smtClean="0"/>
              <a:pPr/>
              <a:t>‹#›</a:t>
            </a:fld>
            <a:endParaRPr lang="en-US" altLang="zh-CN" dirty="0"/>
          </a:p>
        </p:txBody>
      </p:sp>
      <p:sp>
        <p:nvSpPr>
          <p:cNvPr id="4" name="Date Placeholder 1">
            <a:extLst>
              <a:ext uri="{FF2B5EF4-FFF2-40B4-BE49-F238E27FC236}">
                <a16:creationId xmlns:a16="http://schemas.microsoft.com/office/drawing/2014/main" id="{5F39DDAA-D758-0407-4B5D-26D49ECA5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59E79E-ED2D-402E-9BA0-216490FA3932}" type="datetime4">
              <a:rPr lang="en-US" smtClean="0"/>
              <a:t>January 25, 2025</a:t>
            </a:fld>
            <a:endParaRPr lang="en-US"/>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
        <p:nvSpPr>
          <p:cNvPr id="2" name="Date Placeholder 1">
            <a:extLst>
              <a:ext uri="{FF2B5EF4-FFF2-40B4-BE49-F238E27FC236}">
                <a16:creationId xmlns:a16="http://schemas.microsoft.com/office/drawing/2014/main" id="{FE9466F0-D5AB-A3C7-AD1B-402D60712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A00B1-D0AD-4F11-83A0-56C5D0BD16F4}" type="datetime4">
              <a:rPr lang="en-US" smtClean="0"/>
              <a:t>January 25, 2025</a:t>
            </a:fld>
            <a:endParaRPr lang="en-US"/>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
        <p:nvSpPr>
          <p:cNvPr id="3" name="Date Placeholder 1">
            <a:extLst>
              <a:ext uri="{FF2B5EF4-FFF2-40B4-BE49-F238E27FC236}">
                <a16:creationId xmlns:a16="http://schemas.microsoft.com/office/drawing/2014/main" id="{0A0638CD-2608-9262-1A74-9ED724EA4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34374-7C32-4663-B0FB-FB16A00E21C6}" type="datetime4">
              <a:rPr lang="en-US" smtClean="0"/>
              <a:t>January 25, 2025</a:t>
            </a:fld>
            <a:endParaRPr lang="en-US"/>
          </a:p>
        </p:txBody>
      </p:sp>
    </p:spTree>
    <p:extLst>
      <p:ext uri="{BB962C8B-B14F-4D97-AF65-F5344CB8AC3E}">
        <p14:creationId xmlns:p14="http://schemas.microsoft.com/office/powerpoint/2010/main" val="267682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9122-BBE9-B554-E003-1E10FFEDE9A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A4420A0-38BA-267C-0981-B57EECAF25C1}"/>
              </a:ext>
            </a:extLst>
          </p:cNvPr>
          <p:cNvSpPr>
            <a:spLocks noGrp="1"/>
          </p:cNvSpPr>
          <p:nvPr>
            <p:ph type="sldNum" sz="quarter" idx="10"/>
          </p:nvPr>
        </p:nvSpPr>
        <p:spPr/>
        <p:txBody>
          <a:bodyPr/>
          <a:lstStyle/>
          <a:p>
            <a:fld id="{47FEACEE-25B4-4A2D-B147-27296E36371D}" type="slidenum">
              <a:rPr lang="en-US" altLang="zh-CN" smtClean="0"/>
              <a:pPr/>
              <a:t>‹#›</a:t>
            </a:fld>
            <a:endParaRPr lang="en-US" altLang="zh-CN" dirty="0"/>
          </a:p>
        </p:txBody>
      </p:sp>
      <p:sp>
        <p:nvSpPr>
          <p:cNvPr id="4" name="Date Placeholder 3">
            <a:extLst>
              <a:ext uri="{FF2B5EF4-FFF2-40B4-BE49-F238E27FC236}">
                <a16:creationId xmlns:a16="http://schemas.microsoft.com/office/drawing/2014/main" id="{F3B0050D-448F-831F-92E1-20FD123AF0CC}"/>
              </a:ext>
            </a:extLst>
          </p:cNvPr>
          <p:cNvSpPr>
            <a:spLocks noGrp="1"/>
          </p:cNvSpPr>
          <p:nvPr>
            <p:ph type="dt" sz="half" idx="11"/>
          </p:nvPr>
        </p:nvSpPr>
        <p:spPr/>
        <p:txBody>
          <a:bodyPr/>
          <a:lstStyle/>
          <a:p>
            <a:fld id="{DE12942B-F740-44A6-B282-4484F76C7B1A}" type="datetime4">
              <a:rPr lang="en-US" smtClean="0"/>
              <a:t>January 25, 2025</a:t>
            </a:fld>
            <a:endParaRPr lang="en-US"/>
          </a:p>
        </p:txBody>
      </p:sp>
    </p:spTree>
    <p:extLst>
      <p:ext uri="{BB962C8B-B14F-4D97-AF65-F5344CB8AC3E}">
        <p14:creationId xmlns:p14="http://schemas.microsoft.com/office/powerpoint/2010/main" val="34503966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2" name="Date Placeholder 1">
            <a:extLst>
              <a:ext uri="{FF2B5EF4-FFF2-40B4-BE49-F238E27FC236}">
                <a16:creationId xmlns:a16="http://schemas.microsoft.com/office/drawing/2014/main" id="{6D7D29A9-0567-7E48-CF6E-8A99B5834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F63A7922-77D7-4FA7-849B-BC2234F8EE49}" type="datetime4">
              <a:rPr lang="en-US" smtClean="0"/>
              <a:pPr/>
              <a:t>January 25, 2025</a:t>
            </a:fld>
            <a:endParaRPr lang="en-US"/>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52" r:id="rId1"/>
    <p:sldLayoutId id="2147483667" r:id="rId2"/>
    <p:sldLayoutId id="2147483651" r:id="rId3"/>
    <p:sldLayoutId id="2147483654" r:id="rId4"/>
    <p:sldLayoutId id="2147483655" r:id="rId5"/>
  </p:sldLayoutIdLst>
  <p:hf hdr="0" ftr="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9" name="Picture 8">
            <a:extLst>
              <a:ext uri="{FF2B5EF4-FFF2-40B4-BE49-F238E27FC236}">
                <a16:creationId xmlns:a16="http://schemas.microsoft.com/office/drawing/2014/main" id="{57F6CCA4-9923-F3D2-1B7E-ED0263F86D32}"/>
              </a:ext>
            </a:extLst>
          </p:cNvPr>
          <p:cNvPicPr>
            <a:picLocks noChangeAspect="1"/>
          </p:cNvPicPr>
          <p:nvPr/>
        </p:nvPicPr>
        <p:blipFill>
          <a:blip r:embed="rId2"/>
          <a:stretch>
            <a:fillRect/>
          </a:stretch>
        </p:blipFill>
        <p:spPr>
          <a:xfrm>
            <a:off x="5219047" y="286921"/>
            <a:ext cx="1375720" cy="1321706"/>
          </a:xfrm>
          <a:prstGeom prst="rect">
            <a:avLst/>
          </a:prstGeom>
        </p:spPr>
      </p:pic>
      <p:sp>
        <p:nvSpPr>
          <p:cNvPr id="10" name="TextBox 9">
            <a:extLst>
              <a:ext uri="{FF2B5EF4-FFF2-40B4-BE49-F238E27FC236}">
                <a16:creationId xmlns:a16="http://schemas.microsoft.com/office/drawing/2014/main" id="{3B68F15A-10E7-9BBD-AD9C-DD1A181DBB75}"/>
              </a:ext>
            </a:extLst>
          </p:cNvPr>
          <p:cNvSpPr txBox="1"/>
          <p:nvPr/>
        </p:nvSpPr>
        <p:spPr>
          <a:xfrm>
            <a:off x="475319" y="2935451"/>
            <a:ext cx="10989903" cy="707886"/>
          </a:xfrm>
          <a:prstGeom prst="rect">
            <a:avLst/>
          </a:prstGeom>
        </p:spPr>
        <p:txBody>
          <a:bodyPr wrap="square" rtlCol="0">
            <a:spAutoFit/>
          </a:bodyPr>
          <a:lstStyle/>
          <a:p>
            <a:pPr marL="0" indent="0" algn="ctr">
              <a:lnSpc>
                <a:spcPct val="100000"/>
              </a:lnSpc>
              <a:spcBef>
                <a:spcPts val="0"/>
              </a:spcBef>
              <a:buFontTx/>
              <a:buNone/>
            </a:pPr>
            <a:r>
              <a:rPr lang="en-US" sz="4000" b="1" dirty="0">
                <a:latin typeface="Times New Roman" panose="02020603050405020304" pitchFamily="18" charset="0"/>
                <a:ea typeface="微软雅黑"/>
                <a:cs typeface="Times New Roman" panose="02020603050405020304" pitchFamily="18" charset="0"/>
              </a:rPr>
              <a:t>Cafeteria Graphics Design</a:t>
            </a:r>
          </a:p>
        </p:txBody>
      </p:sp>
      <p:sp>
        <p:nvSpPr>
          <p:cNvPr id="11" name="TextBox 10">
            <a:extLst>
              <a:ext uri="{FF2B5EF4-FFF2-40B4-BE49-F238E27FC236}">
                <a16:creationId xmlns:a16="http://schemas.microsoft.com/office/drawing/2014/main" id="{AC53C4F9-D872-201D-361A-E41A4229961B}"/>
              </a:ext>
            </a:extLst>
          </p:cNvPr>
          <p:cNvSpPr txBox="1"/>
          <p:nvPr/>
        </p:nvSpPr>
        <p:spPr>
          <a:xfrm>
            <a:off x="4973845" y="1788020"/>
            <a:ext cx="1992853" cy="369332"/>
          </a:xfrm>
          <a:prstGeom prst="rect">
            <a:avLst/>
          </a:prstGeom>
        </p:spPr>
        <p:txBody>
          <a:bodyPr wrap="none" rtlCol="0">
            <a:spAutoFit/>
          </a:bodyPr>
          <a:lstStyle/>
          <a:p>
            <a:pPr marL="0" indent="0" algn="ctr">
              <a:lnSpc>
                <a:spcPct val="100000"/>
              </a:lnSpc>
              <a:spcBef>
                <a:spcPts val="0"/>
              </a:spcBef>
              <a:buFontTx/>
              <a:buNone/>
            </a:pPr>
            <a:r>
              <a:rPr lang="en-US" sz="1800" b="1" dirty="0">
                <a:solidFill>
                  <a:schemeClr val="tx1">
                    <a:lumMod val="85000"/>
                    <a:lumOff val="15000"/>
                  </a:schemeClr>
                </a:solidFill>
                <a:latin typeface="Times New Roman" panose="02020603050405020304" pitchFamily="18" charset="0"/>
                <a:ea typeface="微软雅黑"/>
                <a:cs typeface="Times New Roman" panose="02020603050405020304" pitchFamily="18" charset="0"/>
              </a:rPr>
              <a:t>Course: CSE 4208</a:t>
            </a:r>
          </a:p>
        </p:txBody>
      </p:sp>
      <p:sp>
        <p:nvSpPr>
          <p:cNvPr id="12" name="Text Placeholder 8">
            <a:extLst>
              <a:ext uri="{FF2B5EF4-FFF2-40B4-BE49-F238E27FC236}">
                <a16:creationId xmlns:a16="http://schemas.microsoft.com/office/drawing/2014/main" id="{8A1809F6-B651-684C-ABF5-38F598CBCA41}"/>
              </a:ext>
            </a:extLst>
          </p:cNvPr>
          <p:cNvSpPr txBox="1">
            <a:spLocks/>
          </p:cNvSpPr>
          <p:nvPr/>
        </p:nvSpPr>
        <p:spPr>
          <a:xfrm>
            <a:off x="4038522" y="4203132"/>
            <a:ext cx="3736769" cy="1142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Presented by</a:t>
            </a:r>
          </a:p>
          <a:p>
            <a:pPr marL="0" indent="0" algn="ctr">
              <a:buNone/>
            </a:pPr>
            <a:r>
              <a:rPr lang="en-US" sz="2400" b="1" dirty="0">
                <a:solidFill>
                  <a:schemeClr val="tx1"/>
                </a:solidFill>
                <a:latin typeface="Times New Roman" panose="02020603050405020304" pitchFamily="18" charset="0"/>
                <a:cs typeface="Times New Roman" panose="02020603050405020304" pitchFamily="18" charset="0"/>
              </a:rPr>
              <a:t>Israt Tasnim Esha</a:t>
            </a:r>
          </a:p>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Roll: 1907090</a:t>
            </a:r>
          </a:p>
        </p:txBody>
      </p:sp>
      <p:sp>
        <p:nvSpPr>
          <p:cNvPr id="13" name="Title 6">
            <a:extLst>
              <a:ext uri="{FF2B5EF4-FFF2-40B4-BE49-F238E27FC236}">
                <a16:creationId xmlns:a16="http://schemas.microsoft.com/office/drawing/2014/main" id="{970E5439-3A20-2ABD-FFDC-E2D9E6EE8E8C}"/>
              </a:ext>
            </a:extLst>
          </p:cNvPr>
          <p:cNvSpPr>
            <a:spLocks noGrp="1"/>
          </p:cNvSpPr>
          <p:nvPr>
            <p:ph type="title"/>
          </p:nvPr>
        </p:nvSpPr>
        <p:spPr>
          <a:xfrm>
            <a:off x="3817749" y="6092980"/>
            <a:ext cx="4556501" cy="891863"/>
          </a:xfrm>
        </p:spPr>
        <p: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Khulna University of Engineering &amp; Technology</a:t>
            </a:r>
          </a:p>
        </p:txBody>
      </p:sp>
      <p:sp>
        <p:nvSpPr>
          <p:cNvPr id="14" name="TextBox 13">
            <a:extLst>
              <a:ext uri="{FF2B5EF4-FFF2-40B4-BE49-F238E27FC236}">
                <a16:creationId xmlns:a16="http://schemas.microsoft.com/office/drawing/2014/main" id="{569D898E-4F0B-42D8-B002-25712FD60C19}"/>
              </a:ext>
            </a:extLst>
          </p:cNvPr>
          <p:cNvSpPr txBox="1"/>
          <p:nvPr/>
        </p:nvSpPr>
        <p:spPr>
          <a:xfrm>
            <a:off x="3521318" y="2190355"/>
            <a:ext cx="4852932" cy="369332"/>
          </a:xfrm>
          <a:prstGeom prst="rect">
            <a:avLst/>
          </a:prstGeom>
        </p:spPr>
        <p:txBody>
          <a:bodyPr wrap="none" rtlCol="0">
            <a:spAutoFit/>
          </a:bodyPr>
          <a:lstStyle/>
          <a:p>
            <a:pPr marL="0" indent="0" algn="ctr">
              <a:lnSpc>
                <a:spcPct val="100000"/>
              </a:lnSpc>
              <a:spcBef>
                <a:spcPts val="0"/>
              </a:spcBef>
              <a:buFontTx/>
              <a:buNone/>
            </a:pPr>
            <a:r>
              <a:rPr lang="en-US" sz="1800" b="1" dirty="0">
                <a:solidFill>
                  <a:schemeClr val="tx1">
                    <a:lumMod val="85000"/>
                    <a:lumOff val="15000"/>
                  </a:schemeClr>
                </a:solidFill>
                <a:latin typeface="Times New Roman" panose="02020603050405020304" pitchFamily="18" charset="0"/>
                <a:ea typeface="微软雅黑"/>
                <a:cs typeface="Times New Roman" panose="02020603050405020304" pitchFamily="18" charset="0"/>
              </a:rPr>
              <a:t>    Course Title: Computer Graphic Laboratory</a:t>
            </a:r>
          </a:p>
        </p:txBody>
      </p:sp>
    </p:spTree>
    <p:extLst>
      <p:ext uri="{BB962C8B-B14F-4D97-AF65-F5344CB8AC3E}">
        <p14:creationId xmlns:p14="http://schemas.microsoft.com/office/powerpoint/2010/main" val="205574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(Spots)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Theater view.</a:t>
            </a:r>
          </a:p>
        </p:txBody>
      </p:sp>
      <p:sp>
        <p:nvSpPr>
          <p:cNvPr id="13" name="TextBox 12">
            <a:extLst>
              <a:ext uri="{FF2B5EF4-FFF2-40B4-BE49-F238E27FC236}">
                <a16:creationId xmlns:a16="http://schemas.microsoft.com/office/drawing/2014/main" id="{09B54668-C923-4CAD-AC32-83915E8CCB0B}"/>
              </a:ext>
            </a:extLst>
          </p:cNvPr>
          <p:cNvSpPr txBox="1"/>
          <p:nvPr/>
        </p:nvSpPr>
        <p:spPr>
          <a:xfrm>
            <a:off x="724930" y="5562382"/>
            <a:ext cx="10771435" cy="400110"/>
          </a:xfrm>
          <a:prstGeom prst="rect">
            <a:avLst/>
          </a:prstGeom>
        </p:spPr>
        <p:txBody>
          <a:bodyPr wrap="square" rtlCol="0">
            <a:spAutoFit/>
          </a:bodyPr>
          <a:lstStyle/>
          <a:p>
            <a:pPr algn="ctr"/>
            <a:r>
              <a:rPr lang="en-US" sz="2000" dirty="0">
                <a:latin typeface="Times New Roman" panose="02020603050405020304" pitchFamily="18" charset="0"/>
                <a:ea typeface="微软雅黑"/>
                <a:cs typeface="Times New Roman" panose="02020603050405020304" pitchFamily="18" charset="0"/>
              </a:rPr>
              <a:t>Fig 2.2: Theater</a:t>
            </a:r>
          </a:p>
        </p:txBody>
      </p:sp>
      <p:pic>
        <p:nvPicPr>
          <p:cNvPr id="4" name="Picture 3">
            <a:extLst>
              <a:ext uri="{FF2B5EF4-FFF2-40B4-BE49-F238E27FC236}">
                <a16:creationId xmlns:a16="http://schemas.microsoft.com/office/drawing/2014/main" id="{7308A08E-1678-458A-ADF9-3B470A37F1FD}"/>
              </a:ext>
            </a:extLst>
          </p:cNvPr>
          <p:cNvPicPr>
            <a:picLocks noChangeAspect="1"/>
          </p:cNvPicPr>
          <p:nvPr/>
        </p:nvPicPr>
        <p:blipFill>
          <a:blip r:embed="rId3"/>
          <a:stretch>
            <a:fillRect/>
          </a:stretch>
        </p:blipFill>
        <p:spPr>
          <a:xfrm>
            <a:off x="2398934" y="2581043"/>
            <a:ext cx="7220200" cy="2477360"/>
          </a:xfrm>
          <a:prstGeom prst="rect">
            <a:avLst/>
          </a:prstGeom>
        </p:spPr>
      </p:pic>
    </p:spTree>
    <p:extLst>
      <p:ext uri="{BB962C8B-B14F-4D97-AF65-F5344CB8AC3E}">
        <p14:creationId xmlns:p14="http://schemas.microsoft.com/office/powerpoint/2010/main" val="317569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6" name="TextBox 15">
            <a:extLst>
              <a:ext uri="{FF2B5EF4-FFF2-40B4-BE49-F238E27FC236}">
                <a16:creationId xmlns:a16="http://schemas.microsoft.com/office/drawing/2014/main" id="{B7F2B079-BA4A-4D1E-A097-B0166670BEC4}"/>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3.1: Morning Scene</a:t>
            </a:r>
          </a:p>
        </p:txBody>
      </p:sp>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(Daylights)</a:t>
            </a:r>
          </a:p>
        </p:txBody>
      </p:sp>
      <p:pic>
        <p:nvPicPr>
          <p:cNvPr id="10" name="Picture 9">
            <a:extLst>
              <a:ext uri="{FF2B5EF4-FFF2-40B4-BE49-F238E27FC236}">
                <a16:creationId xmlns:a16="http://schemas.microsoft.com/office/drawing/2014/main" id="{F5BD4B1C-2A99-4979-928F-37F990BB75B1}"/>
              </a:ext>
            </a:extLst>
          </p:cNvPr>
          <p:cNvPicPr>
            <a:picLocks noChangeAspect="1"/>
          </p:cNvPicPr>
          <p:nvPr/>
        </p:nvPicPr>
        <p:blipFill>
          <a:blip r:embed="rId3"/>
          <a:stretch>
            <a:fillRect/>
          </a:stretch>
        </p:blipFill>
        <p:spPr>
          <a:xfrm>
            <a:off x="726583" y="2585300"/>
            <a:ext cx="5307447" cy="2507362"/>
          </a:xfrm>
          <a:prstGeom prst="rect">
            <a:avLst/>
          </a:prstGeom>
        </p:spPr>
      </p:pic>
      <p:pic>
        <p:nvPicPr>
          <p:cNvPr id="12" name="Picture 11">
            <a:extLst>
              <a:ext uri="{FF2B5EF4-FFF2-40B4-BE49-F238E27FC236}">
                <a16:creationId xmlns:a16="http://schemas.microsoft.com/office/drawing/2014/main" id="{D61561A2-410B-4F10-91BA-2CAB0DC51AED}"/>
              </a:ext>
            </a:extLst>
          </p:cNvPr>
          <p:cNvPicPr>
            <a:picLocks noChangeAspect="1"/>
          </p:cNvPicPr>
          <p:nvPr/>
        </p:nvPicPr>
        <p:blipFill>
          <a:blip r:embed="rId4"/>
          <a:stretch>
            <a:fillRect/>
          </a:stretch>
        </p:blipFill>
        <p:spPr>
          <a:xfrm>
            <a:off x="6188918" y="2548174"/>
            <a:ext cx="5307447" cy="2522438"/>
          </a:xfrm>
          <a:prstGeom prst="rect">
            <a:avLst/>
          </a:prstGeom>
        </p:spPr>
      </p:pic>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B+1 for morning scene, B+2 for noon scene.</a:t>
            </a:r>
          </a:p>
        </p:txBody>
      </p:sp>
      <p:sp>
        <p:nvSpPr>
          <p:cNvPr id="18" name="TextBox 17">
            <a:extLst>
              <a:ext uri="{FF2B5EF4-FFF2-40B4-BE49-F238E27FC236}">
                <a16:creationId xmlns:a16="http://schemas.microsoft.com/office/drawing/2014/main" id="{E68B19F2-F651-4B76-BADF-EF030A418689}"/>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3.2: Noon Scene</a:t>
            </a:r>
          </a:p>
        </p:txBody>
      </p:sp>
    </p:spTree>
    <p:extLst>
      <p:ext uri="{BB962C8B-B14F-4D97-AF65-F5344CB8AC3E}">
        <p14:creationId xmlns:p14="http://schemas.microsoft.com/office/powerpoint/2010/main" val="105061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(Daylights)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B+3 for afternoon scene, B+4 for evening scene.</a:t>
            </a:r>
          </a:p>
        </p:txBody>
      </p:sp>
      <p:pic>
        <p:nvPicPr>
          <p:cNvPr id="4" name="Picture 3">
            <a:extLst>
              <a:ext uri="{FF2B5EF4-FFF2-40B4-BE49-F238E27FC236}">
                <a16:creationId xmlns:a16="http://schemas.microsoft.com/office/drawing/2014/main" id="{C7278298-2DFD-450A-8F33-BDE28F3D6920}"/>
              </a:ext>
            </a:extLst>
          </p:cNvPr>
          <p:cNvPicPr>
            <a:picLocks noChangeAspect="1"/>
          </p:cNvPicPr>
          <p:nvPr/>
        </p:nvPicPr>
        <p:blipFill>
          <a:blip r:embed="rId3"/>
          <a:stretch>
            <a:fillRect/>
          </a:stretch>
        </p:blipFill>
        <p:spPr>
          <a:xfrm>
            <a:off x="724930" y="2585300"/>
            <a:ext cx="5254574" cy="2485312"/>
          </a:xfrm>
          <a:prstGeom prst="rect">
            <a:avLst/>
          </a:prstGeom>
        </p:spPr>
      </p:pic>
      <p:pic>
        <p:nvPicPr>
          <p:cNvPr id="8" name="Picture 7">
            <a:extLst>
              <a:ext uri="{FF2B5EF4-FFF2-40B4-BE49-F238E27FC236}">
                <a16:creationId xmlns:a16="http://schemas.microsoft.com/office/drawing/2014/main" id="{E7923FE6-9ACD-4EFE-8342-D6AE5B75B9A1}"/>
              </a:ext>
            </a:extLst>
          </p:cNvPr>
          <p:cNvPicPr>
            <a:picLocks noChangeAspect="1"/>
          </p:cNvPicPr>
          <p:nvPr/>
        </p:nvPicPr>
        <p:blipFill>
          <a:blip r:embed="rId4"/>
          <a:stretch>
            <a:fillRect/>
          </a:stretch>
        </p:blipFill>
        <p:spPr>
          <a:xfrm>
            <a:off x="6188918" y="2585298"/>
            <a:ext cx="5260776" cy="2485313"/>
          </a:xfrm>
          <a:prstGeom prst="rect">
            <a:avLst/>
          </a:prstGeom>
        </p:spPr>
      </p:pic>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3.3: Afternoon Scene</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3.4: Evening Scene</a:t>
            </a:r>
          </a:p>
        </p:txBody>
      </p:sp>
    </p:spTree>
    <p:extLst>
      <p:ext uri="{BB962C8B-B14F-4D97-AF65-F5344CB8AC3E}">
        <p14:creationId xmlns:p14="http://schemas.microsoft.com/office/powerpoint/2010/main" val="221793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6" name="TextBox 15">
            <a:extLst>
              <a:ext uri="{FF2B5EF4-FFF2-40B4-BE49-F238E27FC236}">
                <a16:creationId xmlns:a16="http://schemas.microsoft.com/office/drawing/2014/main" id="{B7F2B079-BA4A-4D1E-A097-B0166670BEC4}"/>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3.5: Night Scene</a:t>
            </a:r>
          </a:p>
        </p:txBody>
      </p:sp>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(Daylights)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B+5 for night scene.</a:t>
            </a:r>
          </a:p>
        </p:txBody>
      </p:sp>
      <p:pic>
        <p:nvPicPr>
          <p:cNvPr id="6" name="Picture 5">
            <a:extLst>
              <a:ext uri="{FF2B5EF4-FFF2-40B4-BE49-F238E27FC236}">
                <a16:creationId xmlns:a16="http://schemas.microsoft.com/office/drawing/2014/main" id="{8E56ED4C-5788-48BA-A868-AC77D459F62D}"/>
              </a:ext>
            </a:extLst>
          </p:cNvPr>
          <p:cNvPicPr>
            <a:picLocks noChangeAspect="1"/>
          </p:cNvPicPr>
          <p:nvPr/>
        </p:nvPicPr>
        <p:blipFill>
          <a:blip r:embed="rId3"/>
          <a:stretch>
            <a:fillRect/>
          </a:stretch>
        </p:blipFill>
        <p:spPr>
          <a:xfrm>
            <a:off x="3508424" y="2585300"/>
            <a:ext cx="5254574" cy="2488238"/>
          </a:xfrm>
          <a:prstGeom prst="rect">
            <a:avLst/>
          </a:prstGeom>
        </p:spPr>
      </p:pic>
    </p:spTree>
    <p:extLst>
      <p:ext uri="{BB962C8B-B14F-4D97-AF65-F5344CB8AC3E}">
        <p14:creationId xmlns:p14="http://schemas.microsoft.com/office/powerpoint/2010/main" val="1044715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L+1 to turn on all lights, B+2 to turn off all lights.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4.1: All lights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4.2: All lights off</a:t>
            </a:r>
          </a:p>
        </p:txBody>
      </p:sp>
      <p:pic>
        <p:nvPicPr>
          <p:cNvPr id="6" name="Picture 5">
            <a:extLst>
              <a:ext uri="{FF2B5EF4-FFF2-40B4-BE49-F238E27FC236}">
                <a16:creationId xmlns:a16="http://schemas.microsoft.com/office/drawing/2014/main" id="{15E1BE79-7F14-4FA9-B9E5-0B58C8F575DA}"/>
              </a:ext>
            </a:extLst>
          </p:cNvPr>
          <p:cNvPicPr>
            <a:picLocks noChangeAspect="1"/>
          </p:cNvPicPr>
          <p:nvPr/>
        </p:nvPicPr>
        <p:blipFill>
          <a:blip r:embed="rId3"/>
          <a:stretch>
            <a:fillRect/>
          </a:stretch>
        </p:blipFill>
        <p:spPr>
          <a:xfrm>
            <a:off x="695633" y="2585298"/>
            <a:ext cx="5272836" cy="2488238"/>
          </a:xfrm>
          <a:prstGeom prst="rect">
            <a:avLst/>
          </a:prstGeom>
        </p:spPr>
      </p:pic>
      <p:pic>
        <p:nvPicPr>
          <p:cNvPr id="10" name="Picture 9">
            <a:extLst>
              <a:ext uri="{FF2B5EF4-FFF2-40B4-BE49-F238E27FC236}">
                <a16:creationId xmlns:a16="http://schemas.microsoft.com/office/drawing/2014/main" id="{5E9ED7F8-4250-44AC-8A13-45FFCABA5517}"/>
              </a:ext>
            </a:extLst>
          </p:cNvPr>
          <p:cNvPicPr>
            <a:picLocks noChangeAspect="1"/>
          </p:cNvPicPr>
          <p:nvPr/>
        </p:nvPicPr>
        <p:blipFill>
          <a:blip r:embed="rId4"/>
          <a:stretch>
            <a:fillRect/>
          </a:stretch>
        </p:blipFill>
        <p:spPr>
          <a:xfrm>
            <a:off x="6214369" y="2585298"/>
            <a:ext cx="5281997" cy="2488238"/>
          </a:xfrm>
          <a:prstGeom prst="rect">
            <a:avLst/>
          </a:prstGeom>
        </p:spPr>
      </p:pic>
    </p:spTree>
    <p:extLst>
      <p:ext uri="{BB962C8B-B14F-4D97-AF65-F5344CB8AC3E}">
        <p14:creationId xmlns:p14="http://schemas.microsoft.com/office/powerpoint/2010/main" val="3777839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L+3 to turn on only the point lights (Spotlight and Directional light are off), L+4 to turn off only point lights (Spotlight and Directional light are on).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4.3: Only point lights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4.4: Only point lights off</a:t>
            </a:r>
          </a:p>
        </p:txBody>
      </p:sp>
      <p:pic>
        <p:nvPicPr>
          <p:cNvPr id="4" name="Picture 3">
            <a:extLst>
              <a:ext uri="{FF2B5EF4-FFF2-40B4-BE49-F238E27FC236}">
                <a16:creationId xmlns:a16="http://schemas.microsoft.com/office/drawing/2014/main" id="{7E51FFB8-2DD0-4A1D-9666-B372318F76B1}"/>
              </a:ext>
            </a:extLst>
          </p:cNvPr>
          <p:cNvPicPr>
            <a:picLocks noChangeAspect="1"/>
          </p:cNvPicPr>
          <p:nvPr/>
        </p:nvPicPr>
        <p:blipFill>
          <a:blip r:embed="rId3"/>
          <a:stretch>
            <a:fillRect/>
          </a:stretch>
        </p:blipFill>
        <p:spPr>
          <a:xfrm>
            <a:off x="724929" y="2585297"/>
            <a:ext cx="5269897" cy="2488237"/>
          </a:xfrm>
          <a:prstGeom prst="rect">
            <a:avLst/>
          </a:prstGeom>
        </p:spPr>
      </p:pic>
      <p:pic>
        <p:nvPicPr>
          <p:cNvPr id="9" name="Picture 8">
            <a:extLst>
              <a:ext uri="{FF2B5EF4-FFF2-40B4-BE49-F238E27FC236}">
                <a16:creationId xmlns:a16="http://schemas.microsoft.com/office/drawing/2014/main" id="{CE735E70-1337-48F0-80F6-F25B68862C9F}"/>
              </a:ext>
            </a:extLst>
          </p:cNvPr>
          <p:cNvPicPr>
            <a:picLocks noChangeAspect="1"/>
          </p:cNvPicPr>
          <p:nvPr/>
        </p:nvPicPr>
        <p:blipFill>
          <a:blip r:embed="rId4"/>
          <a:stretch>
            <a:fillRect/>
          </a:stretch>
        </p:blipFill>
        <p:spPr>
          <a:xfrm>
            <a:off x="6241793" y="2585297"/>
            <a:ext cx="5254244" cy="2488236"/>
          </a:xfrm>
          <a:prstGeom prst="rect">
            <a:avLst/>
          </a:prstGeom>
        </p:spPr>
      </p:pic>
    </p:spTree>
    <p:extLst>
      <p:ext uri="{BB962C8B-B14F-4D97-AF65-F5344CB8AC3E}">
        <p14:creationId xmlns:p14="http://schemas.microsoft.com/office/powerpoint/2010/main" val="3445441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L+5 to turn on only directional light (Spotlight and point lights are off), L+6 to turn off only directional light (Spotlight and point lights are on).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4.5: Only directional light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4.6: Only directional light off</a:t>
            </a:r>
          </a:p>
        </p:txBody>
      </p:sp>
      <p:pic>
        <p:nvPicPr>
          <p:cNvPr id="6" name="Picture 5">
            <a:extLst>
              <a:ext uri="{FF2B5EF4-FFF2-40B4-BE49-F238E27FC236}">
                <a16:creationId xmlns:a16="http://schemas.microsoft.com/office/drawing/2014/main" id="{80B8E42A-57AD-417E-8507-EA9C2BB2F6D2}"/>
              </a:ext>
            </a:extLst>
          </p:cNvPr>
          <p:cNvPicPr>
            <a:picLocks noChangeAspect="1"/>
          </p:cNvPicPr>
          <p:nvPr/>
        </p:nvPicPr>
        <p:blipFill>
          <a:blip r:embed="rId3"/>
          <a:stretch>
            <a:fillRect/>
          </a:stretch>
        </p:blipFill>
        <p:spPr>
          <a:xfrm>
            <a:off x="724929" y="2603181"/>
            <a:ext cx="5210672" cy="2470352"/>
          </a:xfrm>
          <a:prstGeom prst="rect">
            <a:avLst/>
          </a:prstGeom>
        </p:spPr>
      </p:pic>
      <p:pic>
        <p:nvPicPr>
          <p:cNvPr id="10" name="Picture 9">
            <a:extLst>
              <a:ext uri="{FF2B5EF4-FFF2-40B4-BE49-F238E27FC236}">
                <a16:creationId xmlns:a16="http://schemas.microsoft.com/office/drawing/2014/main" id="{89B33860-565C-41BE-AFF8-FD281AFF1903}"/>
              </a:ext>
            </a:extLst>
          </p:cNvPr>
          <p:cNvPicPr>
            <a:picLocks noChangeAspect="1"/>
          </p:cNvPicPr>
          <p:nvPr/>
        </p:nvPicPr>
        <p:blipFill>
          <a:blip r:embed="rId4"/>
          <a:stretch>
            <a:fillRect/>
          </a:stretch>
        </p:blipFill>
        <p:spPr>
          <a:xfrm>
            <a:off x="6241793" y="2585297"/>
            <a:ext cx="5248075" cy="2488236"/>
          </a:xfrm>
          <a:prstGeom prst="rect">
            <a:avLst/>
          </a:prstGeom>
        </p:spPr>
      </p:pic>
    </p:spTree>
    <p:extLst>
      <p:ext uri="{BB962C8B-B14F-4D97-AF65-F5344CB8AC3E}">
        <p14:creationId xmlns:p14="http://schemas.microsoft.com/office/powerpoint/2010/main" val="3088513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L+7 to turn on only spotlight (Directional light and point lights are off), L+8 to turn off only spotlight (Directional light and point lights are on)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4.7: Only spotlight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4.8: Only spotlight off</a:t>
            </a:r>
          </a:p>
        </p:txBody>
      </p:sp>
      <p:pic>
        <p:nvPicPr>
          <p:cNvPr id="4" name="Picture 3">
            <a:extLst>
              <a:ext uri="{FF2B5EF4-FFF2-40B4-BE49-F238E27FC236}">
                <a16:creationId xmlns:a16="http://schemas.microsoft.com/office/drawing/2014/main" id="{21EE8611-CEDC-4659-9C1C-D7817CF880BA}"/>
              </a:ext>
            </a:extLst>
          </p:cNvPr>
          <p:cNvPicPr>
            <a:picLocks noChangeAspect="1"/>
          </p:cNvPicPr>
          <p:nvPr/>
        </p:nvPicPr>
        <p:blipFill>
          <a:blip r:embed="rId3"/>
          <a:stretch>
            <a:fillRect/>
          </a:stretch>
        </p:blipFill>
        <p:spPr>
          <a:xfrm>
            <a:off x="738376" y="2603181"/>
            <a:ext cx="5213574" cy="2470352"/>
          </a:xfrm>
          <a:prstGeom prst="rect">
            <a:avLst/>
          </a:prstGeom>
        </p:spPr>
      </p:pic>
      <p:pic>
        <p:nvPicPr>
          <p:cNvPr id="10" name="Picture 9">
            <a:extLst>
              <a:ext uri="{FF2B5EF4-FFF2-40B4-BE49-F238E27FC236}">
                <a16:creationId xmlns:a16="http://schemas.microsoft.com/office/drawing/2014/main" id="{6126C415-1C80-498F-9E2D-7864D17607A0}"/>
              </a:ext>
            </a:extLst>
          </p:cNvPr>
          <p:cNvPicPr>
            <a:picLocks noChangeAspect="1"/>
          </p:cNvPicPr>
          <p:nvPr/>
        </p:nvPicPr>
        <p:blipFill>
          <a:blip r:embed="rId4"/>
          <a:stretch>
            <a:fillRect/>
          </a:stretch>
        </p:blipFill>
        <p:spPr>
          <a:xfrm>
            <a:off x="6240053" y="2585297"/>
            <a:ext cx="5245472" cy="2488236"/>
          </a:xfrm>
          <a:prstGeom prst="rect">
            <a:avLst/>
          </a:prstGeom>
        </p:spPr>
      </p:pic>
    </p:spTree>
    <p:extLst>
      <p:ext uri="{BB962C8B-B14F-4D97-AF65-F5344CB8AC3E}">
        <p14:creationId xmlns:p14="http://schemas.microsoft.com/office/powerpoint/2010/main" val="3582460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Chairs and tables are made of cubes, and tools are made of cubes.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5.1: Chair-Table</a:t>
            </a:r>
          </a:p>
        </p:txBody>
      </p:sp>
      <p:sp>
        <p:nvSpPr>
          <p:cNvPr id="20" name="TextBox 19">
            <a:extLst>
              <a:ext uri="{FF2B5EF4-FFF2-40B4-BE49-F238E27FC236}">
                <a16:creationId xmlns:a16="http://schemas.microsoft.com/office/drawing/2014/main" id="{469141E0-B166-473A-8334-C59B8B1DB004}"/>
              </a:ext>
            </a:extLst>
          </p:cNvPr>
          <p:cNvSpPr txBox="1"/>
          <p:nvPr/>
        </p:nvSpPr>
        <p:spPr>
          <a:xfrm>
            <a:off x="5933081" y="5589231"/>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5.2: Tool</a:t>
            </a:r>
          </a:p>
        </p:txBody>
      </p:sp>
      <p:pic>
        <p:nvPicPr>
          <p:cNvPr id="6" name="Picture 5">
            <a:extLst>
              <a:ext uri="{FF2B5EF4-FFF2-40B4-BE49-F238E27FC236}">
                <a16:creationId xmlns:a16="http://schemas.microsoft.com/office/drawing/2014/main" id="{15CFBBE5-A8F6-4FA0-9436-A493C28AD0A7}"/>
              </a:ext>
            </a:extLst>
          </p:cNvPr>
          <p:cNvPicPr>
            <a:picLocks noChangeAspect="1"/>
          </p:cNvPicPr>
          <p:nvPr/>
        </p:nvPicPr>
        <p:blipFill>
          <a:blip r:embed="rId3"/>
          <a:stretch>
            <a:fillRect/>
          </a:stretch>
        </p:blipFill>
        <p:spPr>
          <a:xfrm>
            <a:off x="724929" y="2585297"/>
            <a:ext cx="5572926" cy="2488236"/>
          </a:xfrm>
          <a:prstGeom prst="rect">
            <a:avLst/>
          </a:prstGeom>
        </p:spPr>
      </p:pic>
      <p:pic>
        <p:nvPicPr>
          <p:cNvPr id="12" name="Picture 11">
            <a:extLst>
              <a:ext uri="{FF2B5EF4-FFF2-40B4-BE49-F238E27FC236}">
                <a16:creationId xmlns:a16="http://schemas.microsoft.com/office/drawing/2014/main" id="{C1E47FC6-E51B-44D6-859C-D548E5D96983}"/>
              </a:ext>
            </a:extLst>
          </p:cNvPr>
          <p:cNvPicPr>
            <a:picLocks noChangeAspect="1"/>
          </p:cNvPicPr>
          <p:nvPr/>
        </p:nvPicPr>
        <p:blipFill>
          <a:blip r:embed="rId4"/>
          <a:stretch>
            <a:fillRect/>
          </a:stretch>
        </p:blipFill>
        <p:spPr>
          <a:xfrm>
            <a:off x="7770634" y="2585297"/>
            <a:ext cx="3469896" cy="2488236"/>
          </a:xfrm>
          <a:prstGeom prst="rect">
            <a:avLst/>
          </a:prstGeom>
        </p:spPr>
      </p:pic>
    </p:spTree>
    <p:extLst>
      <p:ext uri="{BB962C8B-B14F-4D97-AF65-F5344CB8AC3E}">
        <p14:creationId xmlns:p14="http://schemas.microsoft.com/office/powerpoint/2010/main" val="325829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Interior designs are made of hexagons and cylinders.</a:t>
            </a:r>
          </a:p>
        </p:txBody>
      </p:sp>
      <p:pic>
        <p:nvPicPr>
          <p:cNvPr id="4" name="Picture 3">
            <a:extLst>
              <a:ext uri="{FF2B5EF4-FFF2-40B4-BE49-F238E27FC236}">
                <a16:creationId xmlns:a16="http://schemas.microsoft.com/office/drawing/2014/main" id="{13EB19D3-76F2-48E4-852E-ACDCA817F604}"/>
              </a:ext>
            </a:extLst>
          </p:cNvPr>
          <p:cNvPicPr>
            <a:picLocks noChangeAspect="1"/>
          </p:cNvPicPr>
          <p:nvPr/>
        </p:nvPicPr>
        <p:blipFill>
          <a:blip r:embed="rId3"/>
          <a:stretch>
            <a:fillRect/>
          </a:stretch>
        </p:blipFill>
        <p:spPr>
          <a:xfrm>
            <a:off x="724930" y="2585297"/>
            <a:ext cx="2152741" cy="2477942"/>
          </a:xfrm>
          <a:prstGeom prst="rect">
            <a:avLst/>
          </a:prstGeom>
        </p:spPr>
      </p:pic>
      <p:pic>
        <p:nvPicPr>
          <p:cNvPr id="9" name="Picture 8">
            <a:extLst>
              <a:ext uri="{FF2B5EF4-FFF2-40B4-BE49-F238E27FC236}">
                <a16:creationId xmlns:a16="http://schemas.microsoft.com/office/drawing/2014/main" id="{1DB9CD02-E4B4-4492-9F36-59EFE60AC510}"/>
              </a:ext>
            </a:extLst>
          </p:cNvPr>
          <p:cNvPicPr>
            <a:picLocks noChangeAspect="1"/>
          </p:cNvPicPr>
          <p:nvPr/>
        </p:nvPicPr>
        <p:blipFill>
          <a:blip r:embed="rId4"/>
          <a:stretch>
            <a:fillRect/>
          </a:stretch>
        </p:blipFill>
        <p:spPr>
          <a:xfrm>
            <a:off x="4573837" y="2585296"/>
            <a:ext cx="6684067" cy="2477941"/>
          </a:xfrm>
          <a:prstGeom prst="rect">
            <a:avLst/>
          </a:prstGeom>
        </p:spPr>
      </p:pic>
      <p:sp>
        <p:nvSpPr>
          <p:cNvPr id="16" name="TextBox 15">
            <a:extLst>
              <a:ext uri="{FF2B5EF4-FFF2-40B4-BE49-F238E27FC236}">
                <a16:creationId xmlns:a16="http://schemas.microsoft.com/office/drawing/2014/main" id="{A531AAD9-67DC-40BB-A317-D7C41C5A8326}"/>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5.3: Interior design</a:t>
            </a:r>
          </a:p>
        </p:txBody>
      </p:sp>
    </p:spTree>
    <p:extLst>
      <p:ext uri="{BB962C8B-B14F-4D97-AF65-F5344CB8AC3E}">
        <p14:creationId xmlns:p14="http://schemas.microsoft.com/office/powerpoint/2010/main" val="12677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869645"/>
            <a:ext cx="10515600" cy="3076291"/>
          </a:xfrm>
          <a:prstGeom prst="rect">
            <a:avLst/>
          </a:prstGeom>
        </p:spPr>
        <p:txBody>
          <a:bodyPr wrap="square" rtlCol="0">
            <a:spAutoFit/>
          </a:bodyPr>
          <a:lstStyle/>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Objectives</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Introduction</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Features</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Visual Representation of the Project </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Conclusion</a:t>
            </a: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8" name="Title 1">
            <a:extLst>
              <a:ext uri="{FF2B5EF4-FFF2-40B4-BE49-F238E27FC236}">
                <a16:creationId xmlns:a16="http://schemas.microsoft.com/office/drawing/2014/main" id="{726D5032-C67E-4FB1-B8D4-37A9EDCFFCB8}"/>
              </a:ext>
            </a:extLst>
          </p:cNvPr>
          <p:cNvSpPr txBox="1">
            <a:spLocks/>
          </p:cNvSpPr>
          <p:nvPr/>
        </p:nvSpPr>
        <p:spPr>
          <a:xfrm>
            <a:off x="877330" y="662238"/>
            <a:ext cx="10515600"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2013251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Mirrors are made of cylinders, sinks are made of hollow hexagons and the kitchen sink is made of hollow pentagon.</a:t>
            </a:r>
          </a:p>
        </p:txBody>
      </p:sp>
      <p:pic>
        <p:nvPicPr>
          <p:cNvPr id="6" name="Picture 5">
            <a:extLst>
              <a:ext uri="{FF2B5EF4-FFF2-40B4-BE49-F238E27FC236}">
                <a16:creationId xmlns:a16="http://schemas.microsoft.com/office/drawing/2014/main" id="{EFFB34D0-9EEF-45B1-BF72-5360D580B4DA}"/>
              </a:ext>
            </a:extLst>
          </p:cNvPr>
          <p:cNvPicPr>
            <a:picLocks noChangeAspect="1"/>
          </p:cNvPicPr>
          <p:nvPr/>
        </p:nvPicPr>
        <p:blipFill>
          <a:blip r:embed="rId3"/>
          <a:stretch>
            <a:fillRect/>
          </a:stretch>
        </p:blipFill>
        <p:spPr>
          <a:xfrm>
            <a:off x="724930" y="2585296"/>
            <a:ext cx="5316816" cy="2477941"/>
          </a:xfrm>
          <a:prstGeom prst="rect">
            <a:avLst/>
          </a:prstGeom>
        </p:spPr>
      </p:pic>
      <p:pic>
        <p:nvPicPr>
          <p:cNvPr id="10" name="Picture 9">
            <a:extLst>
              <a:ext uri="{FF2B5EF4-FFF2-40B4-BE49-F238E27FC236}">
                <a16:creationId xmlns:a16="http://schemas.microsoft.com/office/drawing/2014/main" id="{B523B469-23EC-413D-A4C6-8BE2663EB7F7}"/>
              </a:ext>
            </a:extLst>
          </p:cNvPr>
          <p:cNvPicPr>
            <a:picLocks noChangeAspect="1"/>
          </p:cNvPicPr>
          <p:nvPr/>
        </p:nvPicPr>
        <p:blipFill>
          <a:blip r:embed="rId4"/>
          <a:stretch>
            <a:fillRect/>
          </a:stretch>
        </p:blipFill>
        <p:spPr>
          <a:xfrm>
            <a:off x="8399929" y="2585297"/>
            <a:ext cx="2840601" cy="2483564"/>
          </a:xfrm>
          <a:prstGeom prst="rect">
            <a:avLst/>
          </a:prstGeom>
        </p:spPr>
      </p:pic>
      <p:sp>
        <p:nvSpPr>
          <p:cNvPr id="14" name="TextBox 13">
            <a:extLst>
              <a:ext uri="{FF2B5EF4-FFF2-40B4-BE49-F238E27FC236}">
                <a16:creationId xmlns:a16="http://schemas.microsoft.com/office/drawing/2014/main" id="{75132E50-B69E-479C-BA6F-E24214DBE051}"/>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5.4: Mirror and sink</a:t>
            </a:r>
          </a:p>
        </p:txBody>
      </p:sp>
      <p:sp>
        <p:nvSpPr>
          <p:cNvPr id="19" name="TextBox 18">
            <a:extLst>
              <a:ext uri="{FF2B5EF4-FFF2-40B4-BE49-F238E27FC236}">
                <a16:creationId xmlns:a16="http://schemas.microsoft.com/office/drawing/2014/main" id="{E1833951-1752-4925-8770-CF0A7DD062F9}"/>
              </a:ext>
            </a:extLst>
          </p:cNvPr>
          <p:cNvSpPr txBox="1"/>
          <p:nvPr/>
        </p:nvSpPr>
        <p:spPr>
          <a:xfrm>
            <a:off x="5933081" y="5597233"/>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5.5: Kitchen sink</a:t>
            </a:r>
          </a:p>
        </p:txBody>
      </p:sp>
    </p:spTree>
    <p:extLst>
      <p:ext uri="{BB962C8B-B14F-4D97-AF65-F5344CB8AC3E}">
        <p14:creationId xmlns:p14="http://schemas.microsoft.com/office/powerpoint/2010/main" val="3224270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Sofas and stairs are made of cubes.</a:t>
            </a:r>
          </a:p>
        </p:txBody>
      </p:sp>
      <p:pic>
        <p:nvPicPr>
          <p:cNvPr id="4" name="Picture 3">
            <a:extLst>
              <a:ext uri="{FF2B5EF4-FFF2-40B4-BE49-F238E27FC236}">
                <a16:creationId xmlns:a16="http://schemas.microsoft.com/office/drawing/2014/main" id="{266532F8-730A-4FC5-A9AF-14D46518A1A5}"/>
              </a:ext>
            </a:extLst>
          </p:cNvPr>
          <p:cNvPicPr>
            <a:picLocks noChangeAspect="1"/>
          </p:cNvPicPr>
          <p:nvPr/>
        </p:nvPicPr>
        <p:blipFill>
          <a:blip r:embed="rId3"/>
          <a:stretch>
            <a:fillRect/>
          </a:stretch>
        </p:blipFill>
        <p:spPr>
          <a:xfrm>
            <a:off x="2896812" y="2585297"/>
            <a:ext cx="6300977" cy="2472002"/>
          </a:xfrm>
          <a:prstGeom prst="rect">
            <a:avLst/>
          </a:prstGeom>
        </p:spPr>
      </p:pic>
      <p:sp>
        <p:nvSpPr>
          <p:cNvPr id="13" name="TextBox 12">
            <a:extLst>
              <a:ext uri="{FF2B5EF4-FFF2-40B4-BE49-F238E27FC236}">
                <a16:creationId xmlns:a16="http://schemas.microsoft.com/office/drawing/2014/main" id="{CE8A9C5D-C3BC-42AD-8A01-8DEA8EF547CC}"/>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5.6: Sofa and stair</a:t>
            </a:r>
          </a:p>
        </p:txBody>
      </p:sp>
    </p:spTree>
    <p:extLst>
      <p:ext uri="{BB962C8B-B14F-4D97-AF65-F5344CB8AC3E}">
        <p14:creationId xmlns:p14="http://schemas.microsoft.com/office/powerpoint/2010/main" val="385126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Cabinets, stoves and microwave ovens are made of cubes with textures.</a:t>
            </a:r>
          </a:p>
        </p:txBody>
      </p:sp>
      <p:sp>
        <p:nvSpPr>
          <p:cNvPr id="13" name="TextBox 12">
            <a:extLst>
              <a:ext uri="{FF2B5EF4-FFF2-40B4-BE49-F238E27FC236}">
                <a16:creationId xmlns:a16="http://schemas.microsoft.com/office/drawing/2014/main" id="{CE8A9C5D-C3BC-42AD-8A01-8DEA8EF547CC}"/>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5.7: Kitchen</a:t>
            </a:r>
          </a:p>
        </p:txBody>
      </p:sp>
      <p:pic>
        <p:nvPicPr>
          <p:cNvPr id="9" name="Picture 8">
            <a:extLst>
              <a:ext uri="{FF2B5EF4-FFF2-40B4-BE49-F238E27FC236}">
                <a16:creationId xmlns:a16="http://schemas.microsoft.com/office/drawing/2014/main" id="{EA585BE2-90C9-4E99-BA2F-5EB6380ACDD6}"/>
              </a:ext>
            </a:extLst>
          </p:cNvPr>
          <p:cNvPicPr>
            <a:picLocks noChangeAspect="1"/>
          </p:cNvPicPr>
          <p:nvPr/>
        </p:nvPicPr>
        <p:blipFill>
          <a:blip r:embed="rId3"/>
          <a:stretch>
            <a:fillRect/>
          </a:stretch>
        </p:blipFill>
        <p:spPr>
          <a:xfrm>
            <a:off x="3140833" y="2585296"/>
            <a:ext cx="5817493" cy="2477941"/>
          </a:xfrm>
          <a:prstGeom prst="rect">
            <a:avLst/>
          </a:prstGeom>
        </p:spPr>
      </p:pic>
    </p:spTree>
    <p:extLst>
      <p:ext uri="{BB962C8B-B14F-4D97-AF65-F5344CB8AC3E}">
        <p14:creationId xmlns:p14="http://schemas.microsoft.com/office/powerpoint/2010/main" val="4116421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 Television is made of cubes and textures.</a:t>
            </a:r>
          </a:p>
        </p:txBody>
      </p:sp>
      <p:pic>
        <p:nvPicPr>
          <p:cNvPr id="6" name="Picture 5">
            <a:extLst>
              <a:ext uri="{FF2B5EF4-FFF2-40B4-BE49-F238E27FC236}">
                <a16:creationId xmlns:a16="http://schemas.microsoft.com/office/drawing/2014/main" id="{BCDD9132-774D-44B9-B150-05682D27CFB4}"/>
              </a:ext>
            </a:extLst>
          </p:cNvPr>
          <p:cNvPicPr>
            <a:picLocks noChangeAspect="1"/>
          </p:cNvPicPr>
          <p:nvPr/>
        </p:nvPicPr>
        <p:blipFill>
          <a:blip r:embed="rId3"/>
          <a:stretch>
            <a:fillRect/>
          </a:stretch>
        </p:blipFill>
        <p:spPr>
          <a:xfrm>
            <a:off x="724930" y="2585297"/>
            <a:ext cx="3739494" cy="1340374"/>
          </a:xfrm>
          <a:prstGeom prst="rect">
            <a:avLst/>
          </a:prstGeom>
        </p:spPr>
      </p:pic>
      <p:pic>
        <p:nvPicPr>
          <p:cNvPr id="28" name="Picture 27">
            <a:extLst>
              <a:ext uri="{FF2B5EF4-FFF2-40B4-BE49-F238E27FC236}">
                <a16:creationId xmlns:a16="http://schemas.microsoft.com/office/drawing/2014/main" id="{5331DA2B-333F-4895-BC4F-38F052D4DB25}"/>
              </a:ext>
            </a:extLst>
          </p:cNvPr>
          <p:cNvPicPr>
            <a:picLocks noChangeAspect="1"/>
          </p:cNvPicPr>
          <p:nvPr/>
        </p:nvPicPr>
        <p:blipFill>
          <a:blip r:embed="rId4"/>
          <a:stretch>
            <a:fillRect/>
          </a:stretch>
        </p:blipFill>
        <p:spPr>
          <a:xfrm>
            <a:off x="3925981" y="3217404"/>
            <a:ext cx="4014199" cy="1443384"/>
          </a:xfrm>
          <a:prstGeom prst="rect">
            <a:avLst/>
          </a:prstGeom>
        </p:spPr>
      </p:pic>
      <p:pic>
        <p:nvPicPr>
          <p:cNvPr id="30" name="Picture 29">
            <a:extLst>
              <a:ext uri="{FF2B5EF4-FFF2-40B4-BE49-F238E27FC236}">
                <a16:creationId xmlns:a16="http://schemas.microsoft.com/office/drawing/2014/main" id="{8EB53108-B503-46E4-88D3-D20576659324}"/>
              </a:ext>
            </a:extLst>
          </p:cNvPr>
          <p:cNvPicPr>
            <a:picLocks noChangeAspect="1"/>
          </p:cNvPicPr>
          <p:nvPr/>
        </p:nvPicPr>
        <p:blipFill>
          <a:blip r:embed="rId5"/>
          <a:stretch>
            <a:fillRect/>
          </a:stretch>
        </p:blipFill>
        <p:spPr>
          <a:xfrm>
            <a:off x="7448458" y="3699558"/>
            <a:ext cx="3792072" cy="1358450"/>
          </a:xfrm>
          <a:prstGeom prst="rect">
            <a:avLst/>
          </a:prstGeom>
        </p:spPr>
      </p:pic>
      <p:sp>
        <p:nvSpPr>
          <p:cNvPr id="31" name="TextBox 30">
            <a:extLst>
              <a:ext uri="{FF2B5EF4-FFF2-40B4-BE49-F238E27FC236}">
                <a16:creationId xmlns:a16="http://schemas.microsoft.com/office/drawing/2014/main" id="{BCF44D43-FB07-49BB-9F33-2822C0741F7F}"/>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5.8: Television</a:t>
            </a:r>
          </a:p>
        </p:txBody>
      </p:sp>
    </p:spTree>
    <p:extLst>
      <p:ext uri="{BB962C8B-B14F-4D97-AF65-F5344CB8AC3E}">
        <p14:creationId xmlns:p14="http://schemas.microsoft.com/office/powerpoint/2010/main" val="210785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 Objects)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Cylinder lights.</a:t>
            </a:r>
          </a:p>
        </p:txBody>
      </p:sp>
      <p:sp>
        <p:nvSpPr>
          <p:cNvPr id="13" name="TextBox 12">
            <a:extLst>
              <a:ext uri="{FF2B5EF4-FFF2-40B4-BE49-F238E27FC236}">
                <a16:creationId xmlns:a16="http://schemas.microsoft.com/office/drawing/2014/main" id="{CE8A9C5D-C3BC-42AD-8A01-8DEA8EF547CC}"/>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6.1: Cylinder light</a:t>
            </a:r>
          </a:p>
        </p:txBody>
      </p:sp>
      <p:pic>
        <p:nvPicPr>
          <p:cNvPr id="11" name="Picture 10">
            <a:extLst>
              <a:ext uri="{FF2B5EF4-FFF2-40B4-BE49-F238E27FC236}">
                <a16:creationId xmlns:a16="http://schemas.microsoft.com/office/drawing/2014/main" id="{BDE54129-E08F-4A3D-B0EB-3C7732966C7B}"/>
              </a:ext>
            </a:extLst>
          </p:cNvPr>
          <p:cNvPicPr>
            <a:picLocks noChangeAspect="1"/>
          </p:cNvPicPr>
          <p:nvPr/>
        </p:nvPicPr>
        <p:blipFill>
          <a:blip r:embed="rId3"/>
          <a:stretch>
            <a:fillRect/>
          </a:stretch>
        </p:blipFill>
        <p:spPr>
          <a:xfrm>
            <a:off x="3433478" y="2603226"/>
            <a:ext cx="5232202" cy="2456861"/>
          </a:xfrm>
          <a:prstGeom prst="rect">
            <a:avLst/>
          </a:prstGeom>
        </p:spPr>
      </p:pic>
    </p:spTree>
    <p:extLst>
      <p:ext uri="{BB962C8B-B14F-4D97-AF65-F5344CB8AC3E}">
        <p14:creationId xmlns:p14="http://schemas.microsoft.com/office/powerpoint/2010/main" val="1933421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B62642-CDEF-46C6-899C-42ACFA96AD57}"/>
              </a:ext>
            </a:extLst>
          </p:cNvPr>
          <p:cNvPicPr>
            <a:picLocks noChangeAspect="1"/>
          </p:cNvPicPr>
          <p:nvPr/>
        </p:nvPicPr>
        <p:blipFill>
          <a:blip r:embed="rId2"/>
          <a:stretch>
            <a:fillRect/>
          </a:stretch>
        </p:blipFill>
        <p:spPr>
          <a:xfrm>
            <a:off x="8399928" y="2585297"/>
            <a:ext cx="2840602" cy="2472711"/>
          </a:xfrm>
          <a:prstGeom prst="rect">
            <a:avLst/>
          </a:prstGeom>
        </p:spPr>
      </p:pic>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3"/>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 Star lights are made of triangles and cubes, Torus light is made of cubes.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6.2: Star light</a:t>
            </a:r>
          </a:p>
        </p:txBody>
      </p:sp>
      <p:sp>
        <p:nvSpPr>
          <p:cNvPr id="20" name="TextBox 19">
            <a:extLst>
              <a:ext uri="{FF2B5EF4-FFF2-40B4-BE49-F238E27FC236}">
                <a16:creationId xmlns:a16="http://schemas.microsoft.com/office/drawing/2014/main" id="{469141E0-B166-473A-8334-C59B8B1DB004}"/>
              </a:ext>
            </a:extLst>
          </p:cNvPr>
          <p:cNvSpPr txBox="1"/>
          <p:nvPr/>
        </p:nvSpPr>
        <p:spPr>
          <a:xfrm>
            <a:off x="5933081" y="5589231"/>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6.3: Torus light</a:t>
            </a:r>
          </a:p>
        </p:txBody>
      </p:sp>
      <p:pic>
        <p:nvPicPr>
          <p:cNvPr id="14" name="Picture 13">
            <a:extLst>
              <a:ext uri="{FF2B5EF4-FFF2-40B4-BE49-F238E27FC236}">
                <a16:creationId xmlns:a16="http://schemas.microsoft.com/office/drawing/2014/main" id="{9F21CE03-C67D-4AB7-B259-60F0CE670C8A}"/>
              </a:ext>
            </a:extLst>
          </p:cNvPr>
          <p:cNvPicPr>
            <a:picLocks noChangeAspect="1"/>
          </p:cNvPicPr>
          <p:nvPr/>
        </p:nvPicPr>
        <p:blipFill>
          <a:blip r:embed="rId4"/>
          <a:stretch>
            <a:fillRect/>
          </a:stretch>
        </p:blipFill>
        <p:spPr>
          <a:xfrm>
            <a:off x="724930" y="2595835"/>
            <a:ext cx="3289775" cy="2483564"/>
          </a:xfrm>
          <a:prstGeom prst="rect">
            <a:avLst/>
          </a:prstGeom>
        </p:spPr>
      </p:pic>
    </p:spTree>
    <p:extLst>
      <p:ext uri="{BB962C8B-B14F-4D97-AF65-F5344CB8AC3E}">
        <p14:creationId xmlns:p14="http://schemas.microsoft.com/office/powerpoint/2010/main" val="2868034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err="1">
                <a:latin typeface="Times New Roman" panose="02020603050405020304" pitchFamily="18" charset="0"/>
                <a:ea typeface="微软雅黑"/>
                <a:cs typeface="Times New Roman" panose="02020603050405020304" pitchFamily="18" charset="0"/>
              </a:rPr>
              <a:t>Ballons</a:t>
            </a:r>
            <a:r>
              <a:rPr lang="en-US" sz="2000" dirty="0">
                <a:latin typeface="Times New Roman" panose="02020603050405020304" pitchFamily="18" charset="0"/>
                <a:ea typeface="微软雅黑"/>
                <a:cs typeface="Times New Roman" panose="02020603050405020304" pitchFamily="18" charset="0"/>
              </a:rPr>
              <a:t> are made of Bezier curve, Light </a:t>
            </a:r>
            <a:r>
              <a:rPr lang="en-US" sz="2000" dirty="0" err="1">
                <a:latin typeface="Times New Roman" panose="02020603050405020304" pitchFamily="18" charset="0"/>
                <a:ea typeface="微软雅黑"/>
                <a:cs typeface="Times New Roman" panose="02020603050405020304" pitchFamily="18" charset="0"/>
              </a:rPr>
              <a:t>ballons</a:t>
            </a:r>
            <a:r>
              <a:rPr lang="en-US" sz="2000" dirty="0">
                <a:latin typeface="Times New Roman" panose="02020603050405020304" pitchFamily="18" charset="0"/>
                <a:ea typeface="微软雅黑"/>
                <a:cs typeface="Times New Roman" panose="02020603050405020304" pitchFamily="18" charset="0"/>
              </a:rPr>
              <a:t> are made of spheres.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7.1: </a:t>
            </a:r>
            <a:r>
              <a:rPr lang="en-US" sz="2000" dirty="0" err="1">
                <a:latin typeface="Times New Roman" panose="02020603050405020304" pitchFamily="18" charset="0"/>
                <a:ea typeface="微软雅黑"/>
                <a:cs typeface="Times New Roman" panose="02020603050405020304" pitchFamily="18" charset="0"/>
              </a:rPr>
              <a:t>Ballon</a:t>
            </a:r>
            <a:endParaRPr lang="en-US" sz="2000" dirty="0">
              <a:latin typeface="Times New Roman" panose="02020603050405020304" pitchFamily="18" charset="0"/>
              <a:ea typeface="微软雅黑"/>
              <a:cs typeface="Times New Roman" panose="02020603050405020304" pitchFamily="18" charset="0"/>
            </a:endParaRP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7.2: Light </a:t>
            </a:r>
            <a:r>
              <a:rPr lang="en-US" sz="2000" dirty="0" err="1">
                <a:latin typeface="Times New Roman" panose="02020603050405020304" pitchFamily="18" charset="0"/>
                <a:ea typeface="微软雅黑"/>
                <a:cs typeface="Times New Roman" panose="02020603050405020304" pitchFamily="18" charset="0"/>
              </a:rPr>
              <a:t>ballon</a:t>
            </a:r>
            <a:endParaRPr lang="en-US" sz="2000" dirty="0">
              <a:latin typeface="Times New Roman" panose="02020603050405020304" pitchFamily="18" charset="0"/>
              <a:ea typeface="微软雅黑"/>
              <a:cs typeface="Times New Roman" panose="02020603050405020304" pitchFamily="18" charset="0"/>
            </a:endParaRPr>
          </a:p>
        </p:txBody>
      </p:sp>
      <p:pic>
        <p:nvPicPr>
          <p:cNvPr id="6" name="Picture 5">
            <a:extLst>
              <a:ext uri="{FF2B5EF4-FFF2-40B4-BE49-F238E27FC236}">
                <a16:creationId xmlns:a16="http://schemas.microsoft.com/office/drawing/2014/main" id="{A6B63157-C650-4931-8473-DDB1437D016D}"/>
              </a:ext>
            </a:extLst>
          </p:cNvPr>
          <p:cNvPicPr>
            <a:picLocks noChangeAspect="1"/>
          </p:cNvPicPr>
          <p:nvPr/>
        </p:nvPicPr>
        <p:blipFill>
          <a:blip r:embed="rId3"/>
          <a:stretch>
            <a:fillRect/>
          </a:stretch>
        </p:blipFill>
        <p:spPr>
          <a:xfrm>
            <a:off x="724930" y="2598222"/>
            <a:ext cx="3137077" cy="2470352"/>
          </a:xfrm>
          <a:prstGeom prst="rect">
            <a:avLst/>
          </a:prstGeom>
        </p:spPr>
      </p:pic>
      <p:pic>
        <p:nvPicPr>
          <p:cNvPr id="9" name="Picture 8">
            <a:extLst>
              <a:ext uri="{FF2B5EF4-FFF2-40B4-BE49-F238E27FC236}">
                <a16:creationId xmlns:a16="http://schemas.microsoft.com/office/drawing/2014/main" id="{305D4922-B3E2-4A61-B60C-25E7DE4E0347}"/>
              </a:ext>
            </a:extLst>
          </p:cNvPr>
          <p:cNvPicPr>
            <a:picLocks noChangeAspect="1"/>
          </p:cNvPicPr>
          <p:nvPr/>
        </p:nvPicPr>
        <p:blipFill>
          <a:blip r:embed="rId4"/>
          <a:stretch>
            <a:fillRect/>
          </a:stretch>
        </p:blipFill>
        <p:spPr>
          <a:xfrm>
            <a:off x="5647183" y="2585297"/>
            <a:ext cx="3137077" cy="2518008"/>
          </a:xfrm>
          <a:prstGeom prst="rect">
            <a:avLst/>
          </a:prstGeom>
        </p:spPr>
      </p:pic>
      <p:pic>
        <p:nvPicPr>
          <p:cNvPr id="12" name="Picture 11">
            <a:extLst>
              <a:ext uri="{FF2B5EF4-FFF2-40B4-BE49-F238E27FC236}">
                <a16:creationId xmlns:a16="http://schemas.microsoft.com/office/drawing/2014/main" id="{075E74FC-1F5A-4C55-950C-EA1D4CDF2E2A}"/>
              </a:ext>
            </a:extLst>
          </p:cNvPr>
          <p:cNvPicPr>
            <a:picLocks noChangeAspect="1"/>
          </p:cNvPicPr>
          <p:nvPr/>
        </p:nvPicPr>
        <p:blipFill>
          <a:blip r:embed="rId5"/>
          <a:stretch>
            <a:fillRect/>
          </a:stretch>
        </p:blipFill>
        <p:spPr>
          <a:xfrm>
            <a:off x="9000564" y="2577321"/>
            <a:ext cx="2465415" cy="2493950"/>
          </a:xfrm>
          <a:prstGeom prst="rect">
            <a:avLst/>
          </a:prstGeom>
        </p:spPr>
      </p:pic>
    </p:spTree>
    <p:extLst>
      <p:ext uri="{BB962C8B-B14F-4D97-AF65-F5344CB8AC3E}">
        <p14:creationId xmlns:p14="http://schemas.microsoft.com/office/powerpoint/2010/main" val="314390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 Translation)</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E+1 to go to the 1</a:t>
            </a:r>
            <a:r>
              <a:rPr lang="en-US" sz="2000" baseline="30000" dirty="0">
                <a:latin typeface="Times New Roman" panose="02020603050405020304" pitchFamily="18" charset="0"/>
                <a:ea typeface="微软雅黑"/>
                <a:cs typeface="Times New Roman" panose="02020603050405020304" pitchFamily="18" charset="0"/>
              </a:rPr>
              <a:t>st</a:t>
            </a:r>
            <a:r>
              <a:rPr lang="en-US" sz="2000" dirty="0">
                <a:latin typeface="Times New Roman" panose="02020603050405020304" pitchFamily="18" charset="0"/>
                <a:ea typeface="微软雅黑"/>
                <a:cs typeface="Times New Roman" panose="02020603050405020304" pitchFamily="18" charset="0"/>
              </a:rPr>
              <a:t> floor, E+2 to go to the ground floor.</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7.3: Lift on ground floor</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7.4: Lift on first floor</a:t>
            </a:r>
          </a:p>
        </p:txBody>
      </p:sp>
      <p:pic>
        <p:nvPicPr>
          <p:cNvPr id="6" name="Picture 5">
            <a:extLst>
              <a:ext uri="{FF2B5EF4-FFF2-40B4-BE49-F238E27FC236}">
                <a16:creationId xmlns:a16="http://schemas.microsoft.com/office/drawing/2014/main" id="{EBE6EF5E-72BB-43E6-9D62-056A36635710}"/>
              </a:ext>
            </a:extLst>
          </p:cNvPr>
          <p:cNvPicPr>
            <a:picLocks noChangeAspect="1"/>
          </p:cNvPicPr>
          <p:nvPr/>
        </p:nvPicPr>
        <p:blipFill>
          <a:blip r:embed="rId3"/>
          <a:stretch>
            <a:fillRect/>
          </a:stretch>
        </p:blipFill>
        <p:spPr>
          <a:xfrm>
            <a:off x="724930" y="2575452"/>
            <a:ext cx="1865870" cy="2491189"/>
          </a:xfrm>
          <a:prstGeom prst="rect">
            <a:avLst/>
          </a:prstGeom>
        </p:spPr>
      </p:pic>
      <p:pic>
        <p:nvPicPr>
          <p:cNvPr id="9" name="Picture 8">
            <a:extLst>
              <a:ext uri="{FF2B5EF4-FFF2-40B4-BE49-F238E27FC236}">
                <a16:creationId xmlns:a16="http://schemas.microsoft.com/office/drawing/2014/main" id="{662BC1C7-324C-4D99-B418-9D90AC7C1A8F}"/>
              </a:ext>
            </a:extLst>
          </p:cNvPr>
          <p:cNvPicPr>
            <a:picLocks noChangeAspect="1"/>
          </p:cNvPicPr>
          <p:nvPr/>
        </p:nvPicPr>
        <p:blipFill>
          <a:blip r:embed="rId4"/>
          <a:stretch>
            <a:fillRect/>
          </a:stretch>
        </p:blipFill>
        <p:spPr>
          <a:xfrm>
            <a:off x="9547411" y="2585298"/>
            <a:ext cx="1913096" cy="2486002"/>
          </a:xfrm>
          <a:prstGeom prst="rect">
            <a:avLst/>
          </a:prstGeom>
        </p:spPr>
      </p:pic>
    </p:spTree>
    <p:extLst>
      <p:ext uri="{BB962C8B-B14F-4D97-AF65-F5344CB8AC3E}">
        <p14:creationId xmlns:p14="http://schemas.microsoft.com/office/powerpoint/2010/main" val="171064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 Rotation)</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F+1 to turn on the fan, F+2 to turn off the fan.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8.1: Fan off</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8.2: Fan on</a:t>
            </a:r>
          </a:p>
        </p:txBody>
      </p:sp>
      <p:pic>
        <p:nvPicPr>
          <p:cNvPr id="4" name="Picture 3">
            <a:extLst>
              <a:ext uri="{FF2B5EF4-FFF2-40B4-BE49-F238E27FC236}">
                <a16:creationId xmlns:a16="http://schemas.microsoft.com/office/drawing/2014/main" id="{1E8A78C4-3030-4EA1-916E-DA987CFE6FC6}"/>
              </a:ext>
            </a:extLst>
          </p:cNvPr>
          <p:cNvPicPr>
            <a:picLocks noChangeAspect="1"/>
          </p:cNvPicPr>
          <p:nvPr/>
        </p:nvPicPr>
        <p:blipFill>
          <a:blip r:embed="rId3"/>
          <a:stretch>
            <a:fillRect/>
          </a:stretch>
        </p:blipFill>
        <p:spPr>
          <a:xfrm>
            <a:off x="731493" y="2569639"/>
            <a:ext cx="5615519" cy="1827796"/>
          </a:xfrm>
          <a:prstGeom prst="rect">
            <a:avLst/>
          </a:prstGeom>
        </p:spPr>
      </p:pic>
      <p:pic>
        <p:nvPicPr>
          <p:cNvPr id="10" name="Picture 9">
            <a:extLst>
              <a:ext uri="{FF2B5EF4-FFF2-40B4-BE49-F238E27FC236}">
                <a16:creationId xmlns:a16="http://schemas.microsoft.com/office/drawing/2014/main" id="{93F86994-1B9D-405E-BFD6-95F6AF5613BA}"/>
              </a:ext>
            </a:extLst>
          </p:cNvPr>
          <p:cNvPicPr>
            <a:picLocks noChangeAspect="1"/>
          </p:cNvPicPr>
          <p:nvPr/>
        </p:nvPicPr>
        <p:blipFill>
          <a:blip r:embed="rId4"/>
          <a:stretch>
            <a:fillRect/>
          </a:stretch>
        </p:blipFill>
        <p:spPr>
          <a:xfrm>
            <a:off x="5844988" y="3216823"/>
            <a:ext cx="5615519" cy="1849818"/>
          </a:xfrm>
          <a:prstGeom prst="rect">
            <a:avLst/>
          </a:prstGeom>
        </p:spPr>
      </p:pic>
    </p:spTree>
    <p:extLst>
      <p:ext uri="{BB962C8B-B14F-4D97-AF65-F5344CB8AC3E}">
        <p14:creationId xmlns:p14="http://schemas.microsoft.com/office/powerpoint/2010/main" val="1302960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Objects: Scaling)</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D+1 to open the cafeteria door, D+2 to close the cafeteria door. While opening, the door will bend, and go back. While closing, the door will bend, and go to the right side. </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9.1: Cafeteria door opened</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9.2: Cafeteria door closed</a:t>
            </a:r>
          </a:p>
        </p:txBody>
      </p:sp>
      <p:pic>
        <p:nvPicPr>
          <p:cNvPr id="10" name="Picture 9">
            <a:extLst>
              <a:ext uri="{FF2B5EF4-FFF2-40B4-BE49-F238E27FC236}">
                <a16:creationId xmlns:a16="http://schemas.microsoft.com/office/drawing/2014/main" id="{32DB78F1-87FF-473F-AA53-64CC834FAA2D}"/>
              </a:ext>
            </a:extLst>
          </p:cNvPr>
          <p:cNvPicPr>
            <a:picLocks noChangeAspect="1"/>
          </p:cNvPicPr>
          <p:nvPr/>
        </p:nvPicPr>
        <p:blipFill>
          <a:blip r:embed="rId3"/>
          <a:stretch>
            <a:fillRect/>
          </a:stretch>
        </p:blipFill>
        <p:spPr>
          <a:xfrm>
            <a:off x="7330935" y="2581668"/>
            <a:ext cx="4129571" cy="2493950"/>
          </a:xfrm>
          <a:prstGeom prst="rect">
            <a:avLst/>
          </a:prstGeom>
        </p:spPr>
      </p:pic>
      <p:pic>
        <p:nvPicPr>
          <p:cNvPr id="24" name="Picture 23">
            <a:extLst>
              <a:ext uri="{FF2B5EF4-FFF2-40B4-BE49-F238E27FC236}">
                <a16:creationId xmlns:a16="http://schemas.microsoft.com/office/drawing/2014/main" id="{AD9836A7-A72C-4A5A-8C41-07F5A70BCA98}"/>
              </a:ext>
            </a:extLst>
          </p:cNvPr>
          <p:cNvPicPr>
            <a:picLocks noChangeAspect="1"/>
          </p:cNvPicPr>
          <p:nvPr/>
        </p:nvPicPr>
        <p:blipFill>
          <a:blip r:embed="rId4"/>
          <a:stretch>
            <a:fillRect/>
          </a:stretch>
        </p:blipFill>
        <p:spPr>
          <a:xfrm>
            <a:off x="724930" y="2557610"/>
            <a:ext cx="4226982" cy="2518008"/>
          </a:xfrm>
          <a:prstGeom prst="rect">
            <a:avLst/>
          </a:prstGeom>
        </p:spPr>
      </p:pic>
    </p:spTree>
    <p:extLst>
      <p:ext uri="{BB962C8B-B14F-4D97-AF65-F5344CB8AC3E}">
        <p14:creationId xmlns:p14="http://schemas.microsoft.com/office/powerpoint/2010/main" val="85095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8" name="Title 1">
            <a:extLst>
              <a:ext uri="{FF2B5EF4-FFF2-40B4-BE49-F238E27FC236}">
                <a16:creationId xmlns:a16="http://schemas.microsoft.com/office/drawing/2014/main" id="{0AB138A8-0ECC-4044-8377-A72112C8634A}"/>
              </a:ext>
            </a:extLst>
          </p:cNvPr>
          <p:cNvSpPr txBox="1">
            <a:spLocks/>
          </p:cNvSpPr>
          <p:nvPr/>
        </p:nvSpPr>
        <p:spPr>
          <a:xfrm>
            <a:off x="877330" y="662238"/>
            <a:ext cx="10515600"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Objectives</a:t>
            </a:r>
          </a:p>
        </p:txBody>
      </p:sp>
      <p:sp>
        <p:nvSpPr>
          <p:cNvPr id="10" name="TextBox 9">
            <a:extLst>
              <a:ext uri="{FF2B5EF4-FFF2-40B4-BE49-F238E27FC236}">
                <a16:creationId xmlns:a16="http://schemas.microsoft.com/office/drawing/2014/main" id="{016E5CF2-260B-4041-92AC-4AE98E311A96}"/>
              </a:ext>
            </a:extLst>
          </p:cNvPr>
          <p:cNvSpPr txBox="1"/>
          <p:nvPr/>
        </p:nvSpPr>
        <p:spPr>
          <a:xfrm>
            <a:off x="724930" y="1667624"/>
            <a:ext cx="10742140" cy="4307398"/>
          </a:xfrm>
          <a:prstGeom prst="rect">
            <a:avLst/>
          </a:prstGeom>
          <a:noFill/>
        </p:spPr>
        <p:txBody>
          <a:bodyPr wrap="square">
            <a:spAutoFit/>
          </a:bodyPr>
          <a:lstStyle/>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lang="en-US" altLang="en-US" sz="2000" dirty="0">
                <a:latin typeface="Times New Roman" panose="02020603050405020304" pitchFamily="18" charset="0"/>
                <a:cs typeface="Times New Roman" panose="02020603050405020304" pitchFamily="18" charset="0"/>
              </a:rPr>
              <a:t>To 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xplore modern OpenGL features like shaders, transformations, and lighting.</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lang="en-US" altLang="en-US" sz="2000" dirty="0">
                <a:latin typeface="Times New Roman" panose="02020603050405020304" pitchFamily="18" charset="0"/>
                <a:cs typeface="Times New Roman" panose="02020603050405020304" pitchFamily="18" charset="0"/>
              </a:rPr>
              <a:t>To c</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reate Complex 3D Objects like </a:t>
            </a:r>
            <a:r>
              <a:rPr lang="en-US" altLang="en-US" sz="2000" dirty="0">
                <a:latin typeface="Times New Roman" panose="02020603050405020304" pitchFamily="18" charset="0"/>
                <a:cs typeface="Times New Roman" panose="02020603050405020304" pitchFamily="18" charset="0"/>
              </a:rPr>
              <a:t>cube</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sphere, polygons, hollow polygons, </a:t>
            </a:r>
            <a:r>
              <a:rPr lang="en-US" altLang="en-US" sz="2000" dirty="0">
                <a:latin typeface="Times New Roman" panose="02020603050405020304" pitchFamily="18" charset="0"/>
                <a:cs typeface="Times New Roman" panose="02020603050405020304" pitchFamily="18" charset="0"/>
              </a:rPr>
              <a:t>t</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orus, and cone, and curve objects using Bezier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curves.</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lang="en-US" altLang="en-US" sz="2000" dirty="0">
                <a:latin typeface="Times New Roman" panose="02020603050405020304" pitchFamily="18" charset="0"/>
                <a:cs typeface="Times New Roman" panose="02020603050405020304" pitchFamily="18" charset="0"/>
              </a:rPr>
              <a:t>To 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pply translation, rotation, and scaling to objects.</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implement ambient, diffuse, and specular lighting.</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apply textures to objects for realism.</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lang="en-US" altLang="en-US" sz="2000" dirty="0">
                <a:latin typeface="Times New Roman" panose="02020603050405020304" pitchFamily="18" charset="0"/>
                <a:cs typeface="Times New Roman" panose="02020603050405020304" pitchFamily="18" charset="0"/>
              </a:rPr>
              <a:t>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 create motion for objects.</a:t>
            </a:r>
          </a:p>
        </p:txBody>
      </p:sp>
    </p:spTree>
    <p:extLst>
      <p:ext uri="{BB962C8B-B14F-4D97-AF65-F5344CB8AC3E}">
        <p14:creationId xmlns:p14="http://schemas.microsoft.com/office/powerpoint/2010/main" val="1075607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Objects: Scaling)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C+1 to open the curtain door, C+2 to close the curtain.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9.3: Curtain opened</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9.4: Curtain closed</a:t>
            </a:r>
          </a:p>
        </p:txBody>
      </p:sp>
      <p:pic>
        <p:nvPicPr>
          <p:cNvPr id="4" name="Picture 3">
            <a:extLst>
              <a:ext uri="{FF2B5EF4-FFF2-40B4-BE49-F238E27FC236}">
                <a16:creationId xmlns:a16="http://schemas.microsoft.com/office/drawing/2014/main" id="{A01A6290-9DA3-400B-8CB3-B57222671573}"/>
              </a:ext>
            </a:extLst>
          </p:cNvPr>
          <p:cNvPicPr>
            <a:picLocks noChangeAspect="1"/>
          </p:cNvPicPr>
          <p:nvPr/>
        </p:nvPicPr>
        <p:blipFill>
          <a:blip r:embed="rId3"/>
          <a:stretch>
            <a:fillRect/>
          </a:stretch>
        </p:blipFill>
        <p:spPr>
          <a:xfrm>
            <a:off x="731494" y="2553735"/>
            <a:ext cx="5630960" cy="1943985"/>
          </a:xfrm>
          <a:prstGeom prst="rect">
            <a:avLst/>
          </a:prstGeom>
        </p:spPr>
      </p:pic>
      <p:pic>
        <p:nvPicPr>
          <p:cNvPr id="8" name="Picture 7">
            <a:extLst>
              <a:ext uri="{FF2B5EF4-FFF2-40B4-BE49-F238E27FC236}">
                <a16:creationId xmlns:a16="http://schemas.microsoft.com/office/drawing/2014/main" id="{07CA27F4-2E32-459F-AD2F-3111B0C2E367}"/>
              </a:ext>
            </a:extLst>
          </p:cNvPr>
          <p:cNvPicPr>
            <a:picLocks noChangeAspect="1"/>
          </p:cNvPicPr>
          <p:nvPr/>
        </p:nvPicPr>
        <p:blipFill>
          <a:blip r:embed="rId4"/>
          <a:stretch>
            <a:fillRect/>
          </a:stretch>
        </p:blipFill>
        <p:spPr>
          <a:xfrm>
            <a:off x="5801376" y="3131633"/>
            <a:ext cx="5665694" cy="1943985"/>
          </a:xfrm>
          <a:prstGeom prst="rect">
            <a:avLst/>
          </a:prstGeom>
        </p:spPr>
      </p:pic>
    </p:spTree>
    <p:extLst>
      <p:ext uri="{BB962C8B-B14F-4D97-AF65-F5344CB8AC3E}">
        <p14:creationId xmlns:p14="http://schemas.microsoft.com/office/powerpoint/2010/main" val="1260043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8383FE7-F6A9-492F-9F7B-DB44537560EB}"/>
              </a:ext>
            </a:extLst>
          </p:cNvPr>
          <p:cNvPicPr>
            <a:picLocks noChangeAspect="1"/>
          </p:cNvPicPr>
          <p:nvPr/>
        </p:nvPicPr>
        <p:blipFill>
          <a:blip r:embed="rId2"/>
          <a:stretch>
            <a:fillRect/>
          </a:stretch>
        </p:blipFill>
        <p:spPr>
          <a:xfrm>
            <a:off x="9320726" y="2581668"/>
            <a:ext cx="2139780" cy="2493950"/>
          </a:xfrm>
          <a:prstGeom prst="rect">
            <a:avLst/>
          </a:prstGeom>
        </p:spPr>
      </p:pic>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3"/>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Objects: Scaling)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O+1 to open the lift door, the door will be closed automatically.</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9.5: Lift door opened</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9.6: Lift door closed</a:t>
            </a:r>
          </a:p>
        </p:txBody>
      </p:sp>
      <p:pic>
        <p:nvPicPr>
          <p:cNvPr id="22" name="Picture 21">
            <a:extLst>
              <a:ext uri="{FF2B5EF4-FFF2-40B4-BE49-F238E27FC236}">
                <a16:creationId xmlns:a16="http://schemas.microsoft.com/office/drawing/2014/main" id="{E5F31971-5783-4248-88F7-9AFA335F20D8}"/>
              </a:ext>
            </a:extLst>
          </p:cNvPr>
          <p:cNvPicPr>
            <a:picLocks noChangeAspect="1"/>
          </p:cNvPicPr>
          <p:nvPr/>
        </p:nvPicPr>
        <p:blipFill>
          <a:blip r:embed="rId4"/>
          <a:stretch>
            <a:fillRect/>
          </a:stretch>
        </p:blipFill>
        <p:spPr>
          <a:xfrm>
            <a:off x="731494" y="2557610"/>
            <a:ext cx="1969846" cy="2518008"/>
          </a:xfrm>
          <a:prstGeom prst="rect">
            <a:avLst/>
          </a:prstGeom>
        </p:spPr>
      </p:pic>
    </p:spTree>
    <p:extLst>
      <p:ext uri="{BB962C8B-B14F-4D97-AF65-F5344CB8AC3E}">
        <p14:creationId xmlns:p14="http://schemas.microsoft.com/office/powerpoint/2010/main" val="3338288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08DB-D73A-47AC-75CA-EBAE5D3E9B96}"/>
              </a:ext>
            </a:extLst>
          </p:cNvPr>
          <p:cNvSpPr>
            <a:spLocks noGrp="1"/>
          </p:cNvSpPr>
          <p:nvPr>
            <p:ph type="title"/>
          </p:nvPr>
        </p:nvSpPr>
        <p:spPr>
          <a:xfrm>
            <a:off x="587829" y="136525"/>
            <a:ext cx="10515600" cy="815197"/>
          </a:xfrm>
        </p:spPr>
        <p:txBody>
          <a:bodyPr/>
          <a:lstStyle/>
          <a:p>
            <a:r>
              <a:rPr lang="en-US" dirty="0">
                <a:latin typeface="Times New Roman" panose="02020603050405020304" pitchFamily="18" charset="0"/>
                <a:cs typeface="Times New Roman" panose="02020603050405020304" pitchFamily="18" charset="0"/>
              </a:rPr>
              <a:t>Visual Representation of the Project</a:t>
            </a:r>
          </a:p>
        </p:txBody>
      </p:sp>
      <p:sp>
        <p:nvSpPr>
          <p:cNvPr id="4" name="Slide Number Placeholder 3">
            <a:extLst>
              <a:ext uri="{FF2B5EF4-FFF2-40B4-BE49-F238E27FC236}">
                <a16:creationId xmlns:a16="http://schemas.microsoft.com/office/drawing/2014/main" id="{AF2C29CF-C653-73E4-3BDF-1982AB428218}"/>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5" name="Date Placeholder 4">
            <a:extLst>
              <a:ext uri="{FF2B5EF4-FFF2-40B4-BE49-F238E27FC236}">
                <a16:creationId xmlns:a16="http://schemas.microsoft.com/office/drawing/2014/main" id="{E63810B7-2C24-F45F-95A0-ADFE9F33F5D5}"/>
              </a:ext>
            </a:extLst>
          </p:cNvPr>
          <p:cNvSpPr>
            <a:spLocks noGrp="1"/>
          </p:cNvSpPr>
          <p:nvPr>
            <p:ph type="dt" sz="half" idx="2"/>
          </p:nvPr>
        </p:nvSpPr>
        <p:spPr/>
        <p:txBody>
          <a:bodyPr/>
          <a:lstStyle/>
          <a:p>
            <a:fld id="{F4834374-7C32-4663-B0FB-FB16A00E21C6}" type="datetime4">
              <a:rPr lang="en-US" smtClean="0"/>
              <a:t>January 25, 2025</a:t>
            </a:fld>
            <a:endParaRPr lang="en-US"/>
          </a:p>
        </p:txBody>
      </p:sp>
      <p:pic>
        <p:nvPicPr>
          <p:cNvPr id="3" name="Screen Recording 2025-01-24 234453 (1)">
            <a:hlinkClick r:id="" action="ppaction://media"/>
            <a:extLst>
              <a:ext uri="{FF2B5EF4-FFF2-40B4-BE49-F238E27FC236}">
                <a16:creationId xmlns:a16="http://schemas.microsoft.com/office/drawing/2014/main" id="{C54C5C38-86E3-4EF8-ADC6-BA5B098E8A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7829" y="951722"/>
            <a:ext cx="11016342" cy="5201205"/>
          </a:xfrm>
          <a:prstGeom prst="rect">
            <a:avLst/>
          </a:prstGeom>
        </p:spPr>
      </p:pic>
    </p:spTree>
    <p:extLst>
      <p:ext uri="{BB962C8B-B14F-4D97-AF65-F5344CB8AC3E}">
        <p14:creationId xmlns:p14="http://schemas.microsoft.com/office/powerpoint/2010/main" val="282131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4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11CE-BB50-B2B9-F3DA-619A7A9FAC99}"/>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8" name="TextBox 7">
            <a:extLst>
              <a:ext uri="{FF2B5EF4-FFF2-40B4-BE49-F238E27FC236}">
                <a16:creationId xmlns:a16="http://schemas.microsoft.com/office/drawing/2014/main" id="{D8A400F1-AE19-4E2C-B6BE-C40BD0333AA5}"/>
              </a:ext>
            </a:extLst>
          </p:cNvPr>
          <p:cNvSpPr txBox="1"/>
          <p:nvPr/>
        </p:nvSpPr>
        <p:spPr>
          <a:xfrm>
            <a:off x="3048000" y="3244334"/>
            <a:ext cx="6096000" cy="369332"/>
          </a:xfrm>
          <a:prstGeom prst="rect">
            <a:avLst/>
          </a:prstGeom>
          <a:noFill/>
        </p:spPr>
        <p:txBody>
          <a:bodyPr wrap="square">
            <a:spAutoFit/>
          </a:bodyPr>
          <a:lstStyle/>
          <a:p>
            <a:endParaRPr lang="en-US" dirty="0"/>
          </a:p>
        </p:txBody>
      </p:sp>
      <p:sp>
        <p:nvSpPr>
          <p:cNvPr id="9" name="TextBox 8">
            <a:extLst>
              <a:ext uri="{FF2B5EF4-FFF2-40B4-BE49-F238E27FC236}">
                <a16:creationId xmlns:a16="http://schemas.microsoft.com/office/drawing/2014/main" id="{CBEA9A65-469C-49C2-9F76-B7DA9864AF2B}"/>
              </a:ext>
            </a:extLst>
          </p:cNvPr>
          <p:cNvSpPr txBox="1"/>
          <p:nvPr/>
        </p:nvSpPr>
        <p:spPr>
          <a:xfrm>
            <a:off x="724930" y="1767744"/>
            <a:ext cx="10515600" cy="3076291"/>
          </a:xfrm>
          <a:prstGeom prst="rect">
            <a:avLst/>
          </a:prstGeom>
          <a:noFill/>
        </p:spPr>
        <p:txBody>
          <a:bodyPr wrap="square">
            <a:spAutoFit/>
          </a:bodyPr>
          <a:lstStyle/>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OpenGL 3.3 is a very powerful graphics library. This project was built using only the basic structures. But using Blender or any other 3D modeling software it can improved.</a:t>
            </a:r>
          </a:p>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OpenGL 3.3 doesn’t provide any kind of physics engine. Even though in this project some physics has been implemented. But there are many physics libraries such as NVIDIA PhysX. Using them can be more interesting.</a:t>
            </a:r>
          </a:p>
        </p:txBody>
      </p:sp>
    </p:spTree>
    <p:extLst>
      <p:ext uri="{BB962C8B-B14F-4D97-AF65-F5344CB8AC3E}">
        <p14:creationId xmlns:p14="http://schemas.microsoft.com/office/powerpoint/2010/main" val="1591806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34</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425484"/>
            <a:ext cx="10469239" cy="1970732"/>
          </a:xfrm>
          <a:prstGeom prst="rect">
            <a:avLst/>
          </a:prstGeom>
        </p:spPr>
        <p:txBody>
          <a:bodyPr wrap="square" rtlCol="0">
            <a:spAutoFit/>
          </a:bodyPr>
          <a:lstStyle/>
          <a:p>
            <a:pPr algn="ctr">
              <a:lnSpc>
                <a:spcPct val="200000"/>
              </a:lnSpc>
              <a:spcBef>
                <a:spcPts val="0"/>
              </a:spcBef>
            </a:pPr>
            <a:r>
              <a:rPr lang="en-US" sz="7200" dirty="0">
                <a:latin typeface="Times New Roman" panose="02020603050405020304" pitchFamily="18" charset="0"/>
                <a:ea typeface="微软雅黑"/>
                <a:cs typeface="Times New Roman" panose="02020603050405020304" pitchFamily="18" charset="0"/>
              </a:rPr>
              <a:t>THANK YOU</a:t>
            </a: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Tree>
    <p:extLst>
      <p:ext uri="{BB962C8B-B14F-4D97-AF65-F5344CB8AC3E}">
        <p14:creationId xmlns:p14="http://schemas.microsoft.com/office/powerpoint/2010/main" val="84430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4</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869645"/>
            <a:ext cx="10469239" cy="614079"/>
          </a:xfrm>
          <a:prstGeom prst="rect">
            <a:avLst/>
          </a:prstGeom>
        </p:spPr>
        <p:txBody>
          <a:bodyPr wrap="square" rtlCol="0">
            <a:spAutoFit/>
          </a:bodyPr>
          <a:lstStyle/>
          <a:p>
            <a:pPr marL="285750" indent="-285750">
              <a:lnSpc>
                <a:spcPct val="200000"/>
              </a:lnSpc>
              <a:spcBef>
                <a:spcPts val="0"/>
              </a:spcBef>
              <a:buFont typeface="Wingdings" panose="05000000000000000000" pitchFamily="2" charset="2"/>
              <a:buChar char="q"/>
            </a:pPr>
            <a:endParaRPr lang="en-US" sz="2000" dirty="0">
              <a:latin typeface="Times New Roman" panose="02020603050405020304" pitchFamily="18" charset="0"/>
              <a:ea typeface="微软雅黑"/>
              <a:cs typeface="Times New Roman" panose="02020603050405020304" pitchFamily="18" charset="0"/>
            </a:endParaRP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8" name="TextBox 7">
            <a:extLst>
              <a:ext uri="{FF2B5EF4-FFF2-40B4-BE49-F238E27FC236}">
                <a16:creationId xmlns:a16="http://schemas.microsoft.com/office/drawing/2014/main" id="{EC9965E0-A545-4DF7-A3D0-D603044753D4}"/>
              </a:ext>
            </a:extLst>
          </p:cNvPr>
          <p:cNvSpPr txBox="1"/>
          <p:nvPr/>
        </p:nvSpPr>
        <p:spPr>
          <a:xfrm>
            <a:off x="724930" y="1667624"/>
            <a:ext cx="10742140" cy="4922951"/>
          </a:xfrm>
          <a:prstGeom prst="rect">
            <a:avLst/>
          </a:prstGeom>
          <a:noFill/>
        </p:spPr>
        <p:txBody>
          <a:bodyPr wrap="square">
            <a:spAutoFit/>
          </a:bodyPr>
          <a:lstStyle/>
          <a:p>
            <a:pPr marL="285750" indent="-285750" algn="just">
              <a:lnSpc>
                <a:spcPct val="200000"/>
              </a:lnSpc>
              <a:spcBef>
                <a:spcPts val="0"/>
              </a:spcBef>
              <a:buFont typeface="Wingdings" panose="05000000000000000000" pitchFamily="2" charset="2"/>
              <a:buChar char="q"/>
            </a:pPr>
            <a:r>
              <a:rPr lang="en-US" sz="2000" b="1" dirty="0">
                <a:latin typeface="Times New Roman" panose="02020603050405020304" pitchFamily="18" charset="0"/>
                <a:ea typeface="微软雅黑"/>
                <a:cs typeface="Times New Roman" panose="02020603050405020304" pitchFamily="18" charset="0"/>
              </a:rPr>
              <a:t>Cafeteria Design: </a:t>
            </a:r>
            <a:r>
              <a:rPr lang="en-US" sz="2000" dirty="0">
                <a:latin typeface="Times New Roman" panose="02020603050405020304" pitchFamily="18" charset="0"/>
                <a:ea typeface="微软雅黑"/>
                <a:cs typeface="Times New Roman" panose="02020603050405020304" pitchFamily="18" charset="0"/>
              </a:rPr>
              <a:t>A detailed cafeteria is created, featuring various interior design elements such as tables, chairs, mirrors, sinks, sofas and lighting using polygons and cones. The cafeteria also includes a functional sliding door.</a:t>
            </a:r>
          </a:p>
          <a:p>
            <a:pPr marL="285750" indent="-285750" algn="just">
              <a:lnSpc>
                <a:spcPct val="200000"/>
              </a:lnSpc>
              <a:spcBef>
                <a:spcPts val="0"/>
              </a:spcBef>
              <a:buFont typeface="Wingdings" panose="05000000000000000000" pitchFamily="2" charset="2"/>
              <a:buChar char="q"/>
            </a:pPr>
            <a:r>
              <a:rPr lang="en-US" sz="2000" b="1" dirty="0">
                <a:latin typeface="Times New Roman" panose="02020603050405020304" pitchFamily="18" charset="0"/>
                <a:ea typeface="微软雅黑"/>
                <a:cs typeface="Times New Roman" panose="02020603050405020304" pitchFamily="18" charset="0"/>
              </a:rPr>
              <a:t>Theater Space: </a:t>
            </a:r>
            <a:r>
              <a:rPr lang="en-US" sz="2000" dirty="0">
                <a:latin typeface="Times New Roman" panose="02020603050405020304" pitchFamily="18" charset="0"/>
                <a:ea typeface="微软雅黑"/>
                <a:cs typeface="Times New Roman" panose="02020603050405020304" pitchFamily="18" charset="0"/>
              </a:rPr>
              <a:t>The theater features a comfortable layout with sofas, lights made of torus and a working ceiling fan. It also includes a functional sliding door, a functional curtain that can open and close, and a working TV capable of displaying dynamic content.</a:t>
            </a:r>
          </a:p>
          <a:p>
            <a:pPr marL="285750" indent="-285750" algn="just">
              <a:lnSpc>
                <a:spcPct val="200000"/>
              </a:lnSpc>
              <a:buFont typeface="Wingdings" panose="05000000000000000000" pitchFamily="2" charset="2"/>
              <a:buChar char="q"/>
            </a:pPr>
            <a:r>
              <a:rPr lang="en-US" sz="2000" b="1" dirty="0">
                <a:latin typeface="Times New Roman" panose="02020603050405020304" pitchFamily="18" charset="0"/>
                <a:ea typeface="微软雅黑"/>
                <a:cs typeface="Times New Roman" panose="02020603050405020304" pitchFamily="18" charset="0"/>
              </a:rPr>
              <a:t>Flying Balloons: </a:t>
            </a:r>
            <a:r>
              <a:rPr lang="en-US" sz="2000" dirty="0">
                <a:latin typeface="Times New Roman" panose="02020603050405020304" pitchFamily="18" charset="0"/>
                <a:ea typeface="微软雅黑"/>
                <a:cs typeface="Times New Roman" panose="02020603050405020304" pitchFamily="18" charset="0"/>
              </a:rPr>
              <a:t>The sky is adorned with flying balloons created using spheres and Bezier curves.</a:t>
            </a:r>
          </a:p>
          <a:p>
            <a:pPr marL="285750" indent="-285750" algn="just">
              <a:lnSpc>
                <a:spcPct val="200000"/>
              </a:lnSpc>
              <a:spcBef>
                <a:spcPts val="0"/>
              </a:spcBef>
              <a:buFont typeface="Wingdings" panose="05000000000000000000" pitchFamily="2" charset="2"/>
              <a:buChar char="q"/>
            </a:pPr>
            <a:endParaRPr lang="en-US" sz="2000" dirty="0">
              <a:latin typeface="Times New Roman" panose="02020603050405020304" pitchFamily="18" charset="0"/>
              <a:ea typeface="微软雅黑"/>
              <a:cs typeface="Times New Roman" panose="02020603050405020304" pitchFamily="18" charset="0"/>
            </a:endParaRPr>
          </a:p>
        </p:txBody>
      </p:sp>
      <p:sp>
        <p:nvSpPr>
          <p:cNvPr id="10" name="Title 1">
            <a:extLst>
              <a:ext uri="{FF2B5EF4-FFF2-40B4-BE49-F238E27FC236}">
                <a16:creationId xmlns:a16="http://schemas.microsoft.com/office/drawing/2014/main" id="{CC75FBB0-00A5-438E-80D5-987F8B965365}"/>
              </a:ext>
            </a:extLst>
          </p:cNvPr>
          <p:cNvSpPr txBox="1">
            <a:spLocks/>
          </p:cNvSpPr>
          <p:nvPr/>
        </p:nvSpPr>
        <p:spPr>
          <a:xfrm>
            <a:off x="877330" y="662238"/>
            <a:ext cx="10515600"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72191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869645"/>
            <a:ext cx="10469239" cy="614079"/>
          </a:xfrm>
          <a:prstGeom prst="rect">
            <a:avLst/>
          </a:prstGeom>
        </p:spPr>
        <p:txBody>
          <a:bodyPr wrap="square" rtlCol="0">
            <a:spAutoFit/>
          </a:bodyPr>
          <a:lstStyle/>
          <a:p>
            <a:pPr marL="285750" indent="-285750">
              <a:lnSpc>
                <a:spcPct val="200000"/>
              </a:lnSpc>
              <a:spcBef>
                <a:spcPts val="0"/>
              </a:spcBef>
              <a:buFont typeface="Wingdings" panose="05000000000000000000" pitchFamily="2" charset="2"/>
              <a:buChar char="q"/>
            </a:pPr>
            <a:endParaRPr lang="en-US" sz="2000" dirty="0">
              <a:latin typeface="Times New Roman" panose="02020603050405020304" pitchFamily="18" charset="0"/>
              <a:ea typeface="微软雅黑"/>
              <a:cs typeface="Times New Roman" panose="02020603050405020304" pitchFamily="18" charset="0"/>
            </a:endParaRP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8" name="TextBox 7">
            <a:extLst>
              <a:ext uri="{FF2B5EF4-FFF2-40B4-BE49-F238E27FC236}">
                <a16:creationId xmlns:a16="http://schemas.microsoft.com/office/drawing/2014/main" id="{EC9965E0-A545-4DF7-A3D0-D603044753D4}"/>
              </a:ext>
            </a:extLst>
          </p:cNvPr>
          <p:cNvSpPr txBox="1"/>
          <p:nvPr/>
        </p:nvSpPr>
        <p:spPr>
          <a:xfrm>
            <a:off x="724930" y="1667624"/>
            <a:ext cx="10742140" cy="4307398"/>
          </a:xfrm>
          <a:prstGeom prst="rect">
            <a:avLst/>
          </a:prstGeom>
          <a:noFill/>
        </p:spPr>
        <p:txBody>
          <a:bodyPr wrap="square">
            <a:spAutoFit/>
          </a:bodyPr>
          <a:lstStyle/>
          <a:p>
            <a:pPr marL="285750" indent="-285750" algn="just">
              <a:lnSpc>
                <a:spcPct val="200000"/>
              </a:lnSpc>
              <a:spcBef>
                <a:spcPts val="0"/>
              </a:spcBef>
              <a:buFont typeface="Wingdings" panose="05000000000000000000" pitchFamily="2" charset="2"/>
              <a:buChar char="q"/>
            </a:pPr>
            <a:r>
              <a:rPr lang="en-US" sz="2000" b="1" dirty="0">
                <a:latin typeface="Times New Roman" panose="02020603050405020304" pitchFamily="18" charset="0"/>
                <a:ea typeface="微软雅黑"/>
                <a:cs typeface="Times New Roman" panose="02020603050405020304" pitchFamily="18" charset="0"/>
              </a:rPr>
              <a:t>Compact Kitchen: </a:t>
            </a:r>
            <a:r>
              <a:rPr lang="en-US" sz="2000" dirty="0">
                <a:latin typeface="Times New Roman" panose="02020603050405020304" pitchFamily="18" charset="0"/>
                <a:ea typeface="微软雅黑"/>
                <a:cs typeface="Times New Roman" panose="02020603050405020304" pitchFamily="18" charset="0"/>
              </a:rPr>
              <a:t>The kitchen is equipped with essential elements, including a sink, microwave oven, stove, and cabinets.</a:t>
            </a:r>
          </a:p>
          <a:p>
            <a:pPr marL="285750" indent="-285750" algn="just">
              <a:lnSpc>
                <a:spcPct val="200000"/>
              </a:lnSpc>
              <a:spcBef>
                <a:spcPts val="0"/>
              </a:spcBef>
              <a:buFont typeface="Wingdings" panose="05000000000000000000" pitchFamily="2" charset="2"/>
              <a:buChar char="q"/>
            </a:pPr>
            <a:r>
              <a:rPr lang="en-US" sz="2000" b="1" dirty="0">
                <a:latin typeface="Times New Roman" panose="02020603050405020304" pitchFamily="18" charset="0"/>
                <a:ea typeface="微软雅黑"/>
                <a:cs typeface="Times New Roman" panose="02020603050405020304" pitchFamily="18" charset="0"/>
              </a:rPr>
              <a:t>Operational Lift System: </a:t>
            </a:r>
            <a:r>
              <a:rPr lang="en-US" sz="2000" dirty="0">
                <a:latin typeface="Times New Roman" panose="02020603050405020304" pitchFamily="18" charset="0"/>
                <a:ea typeface="微软雅黑"/>
                <a:cs typeface="Times New Roman" panose="02020603050405020304" pitchFamily="18" charset="0"/>
              </a:rPr>
              <a:t>A fully functional lift system is implemented to navigate between the ground floor and the first floor.</a:t>
            </a:r>
          </a:p>
          <a:p>
            <a:pPr marL="285750" indent="-285750" algn="just">
              <a:lnSpc>
                <a:spcPct val="200000"/>
              </a:lnSpc>
              <a:spcBef>
                <a:spcPts val="0"/>
              </a:spcBef>
              <a:buFont typeface="Wingdings" panose="05000000000000000000" pitchFamily="2" charset="2"/>
              <a:buChar char="q"/>
            </a:pPr>
            <a:r>
              <a:rPr lang="en-US" sz="2000" b="1" dirty="0">
                <a:latin typeface="Times New Roman" panose="02020603050405020304" pitchFamily="18" charset="0"/>
                <a:ea typeface="微软雅黑"/>
                <a:cs typeface="Times New Roman" panose="02020603050405020304" pitchFamily="18" charset="0"/>
              </a:rPr>
              <a:t>Dynamic Day Modes: </a:t>
            </a:r>
            <a:r>
              <a:rPr lang="en-US" sz="2000" dirty="0">
                <a:latin typeface="Times New Roman" panose="02020603050405020304" pitchFamily="18" charset="0"/>
                <a:ea typeface="微软雅黑"/>
                <a:cs typeface="Times New Roman" panose="02020603050405020304" pitchFamily="18" charset="0"/>
              </a:rPr>
              <a:t>The project incorporates morning, noon, afternoon, evening, and night modes.</a:t>
            </a:r>
          </a:p>
          <a:p>
            <a:pPr marL="285750" indent="-285750" algn="just">
              <a:lnSpc>
                <a:spcPct val="200000"/>
              </a:lnSpc>
              <a:spcBef>
                <a:spcPts val="0"/>
              </a:spcBef>
              <a:buFont typeface="Wingdings" panose="05000000000000000000" pitchFamily="2" charset="2"/>
              <a:buChar char="q"/>
            </a:pPr>
            <a:endParaRPr lang="en-US" sz="2000" dirty="0">
              <a:latin typeface="Times New Roman" panose="02020603050405020304" pitchFamily="18" charset="0"/>
              <a:ea typeface="微软雅黑"/>
              <a:cs typeface="Times New Roman" panose="02020603050405020304" pitchFamily="18" charset="0"/>
            </a:endParaRPr>
          </a:p>
        </p:txBody>
      </p:sp>
      <p:sp>
        <p:nvSpPr>
          <p:cNvPr id="11" name="Title 1">
            <a:extLst>
              <a:ext uri="{FF2B5EF4-FFF2-40B4-BE49-F238E27FC236}">
                <a16:creationId xmlns:a16="http://schemas.microsoft.com/office/drawing/2014/main" id="{B7876ED5-BBE4-4C2E-9E8E-0CF98ADEA31B}"/>
              </a:ext>
            </a:extLst>
          </p:cNvPr>
          <p:cNvSpPr txBox="1">
            <a:spLocks/>
          </p:cNvSpPr>
          <p:nvPr/>
        </p:nvSpPr>
        <p:spPr>
          <a:xfrm>
            <a:off x="877330" y="662238"/>
            <a:ext cx="10515600" cy="11154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dirty="0">
                <a:solidFill>
                  <a:schemeClr val="tx1"/>
                </a:solidFill>
                <a:latin typeface="Times New Roman" panose="02020603050405020304" pitchFamily="18" charset="0"/>
                <a:cs typeface="Times New Roman" panose="02020603050405020304" pitchFamily="18" charset="0"/>
              </a:rPr>
              <a:t>Introduction Cont’d</a:t>
            </a:r>
          </a:p>
        </p:txBody>
      </p:sp>
    </p:spTree>
    <p:extLst>
      <p:ext uri="{BB962C8B-B14F-4D97-AF65-F5344CB8AC3E}">
        <p14:creationId xmlns:p14="http://schemas.microsoft.com/office/powerpoint/2010/main" val="2641575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(Views)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Front view and back view.</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r>
              <a:rPr lang="en-US" sz="2000" dirty="0">
                <a:latin typeface="Times New Roman" panose="02020603050405020304" pitchFamily="18" charset="0"/>
                <a:ea typeface="微软雅黑"/>
                <a:cs typeface="Times New Roman" panose="02020603050405020304" pitchFamily="18" charset="0"/>
              </a:rPr>
              <a:t>Fig 1.1: Front view</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algn="r"/>
            <a:r>
              <a:rPr lang="en-US" sz="2000" dirty="0">
                <a:latin typeface="Times New Roman" panose="02020603050405020304" pitchFamily="18" charset="0"/>
                <a:ea typeface="微软雅黑"/>
                <a:cs typeface="Times New Roman" panose="02020603050405020304" pitchFamily="18" charset="0"/>
              </a:rPr>
              <a:t>Fig 1.2: Back view</a:t>
            </a:r>
          </a:p>
        </p:txBody>
      </p:sp>
      <p:pic>
        <p:nvPicPr>
          <p:cNvPr id="6" name="Picture 5">
            <a:extLst>
              <a:ext uri="{FF2B5EF4-FFF2-40B4-BE49-F238E27FC236}">
                <a16:creationId xmlns:a16="http://schemas.microsoft.com/office/drawing/2014/main" id="{15E1BE79-7F14-4FA9-B9E5-0B58C8F575DA}"/>
              </a:ext>
            </a:extLst>
          </p:cNvPr>
          <p:cNvPicPr>
            <a:picLocks noChangeAspect="1"/>
          </p:cNvPicPr>
          <p:nvPr/>
        </p:nvPicPr>
        <p:blipFill>
          <a:blip r:embed="rId3"/>
          <a:stretch>
            <a:fillRect/>
          </a:stretch>
        </p:blipFill>
        <p:spPr>
          <a:xfrm>
            <a:off x="695633" y="2585298"/>
            <a:ext cx="5272836" cy="2488238"/>
          </a:xfrm>
          <a:prstGeom prst="rect">
            <a:avLst/>
          </a:prstGeom>
        </p:spPr>
      </p:pic>
      <p:pic>
        <p:nvPicPr>
          <p:cNvPr id="4" name="Picture 3">
            <a:extLst>
              <a:ext uri="{FF2B5EF4-FFF2-40B4-BE49-F238E27FC236}">
                <a16:creationId xmlns:a16="http://schemas.microsoft.com/office/drawing/2014/main" id="{907C08D3-8FCB-4E2A-9E3A-7406D78341D0}"/>
              </a:ext>
            </a:extLst>
          </p:cNvPr>
          <p:cNvPicPr>
            <a:picLocks noChangeAspect="1"/>
          </p:cNvPicPr>
          <p:nvPr/>
        </p:nvPicPr>
        <p:blipFill>
          <a:blip r:embed="rId4"/>
          <a:stretch>
            <a:fillRect/>
          </a:stretch>
        </p:blipFill>
        <p:spPr>
          <a:xfrm>
            <a:off x="6223533" y="2585298"/>
            <a:ext cx="5251000" cy="2488238"/>
          </a:xfrm>
          <a:prstGeom prst="rect">
            <a:avLst/>
          </a:prstGeom>
        </p:spPr>
      </p:pic>
    </p:spTree>
    <p:extLst>
      <p:ext uri="{BB962C8B-B14F-4D97-AF65-F5344CB8AC3E}">
        <p14:creationId xmlns:p14="http://schemas.microsoft.com/office/powerpoint/2010/main" val="2904246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(Views)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Left view and right view.</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r>
              <a:rPr lang="en-US" sz="2000" dirty="0">
                <a:latin typeface="Times New Roman" panose="02020603050405020304" pitchFamily="18" charset="0"/>
                <a:ea typeface="微软雅黑"/>
                <a:cs typeface="Times New Roman" panose="02020603050405020304" pitchFamily="18" charset="0"/>
              </a:rPr>
              <a:t>Fig 1.3: Left view</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algn="r"/>
            <a:r>
              <a:rPr lang="en-US" sz="2000" dirty="0">
                <a:latin typeface="Times New Roman" panose="02020603050405020304" pitchFamily="18" charset="0"/>
                <a:ea typeface="微软雅黑"/>
                <a:cs typeface="Times New Roman" panose="02020603050405020304" pitchFamily="18" charset="0"/>
              </a:rPr>
              <a:t>Fig 1.4: Right view</a:t>
            </a:r>
          </a:p>
        </p:txBody>
      </p:sp>
      <p:pic>
        <p:nvPicPr>
          <p:cNvPr id="8" name="Picture 7">
            <a:extLst>
              <a:ext uri="{FF2B5EF4-FFF2-40B4-BE49-F238E27FC236}">
                <a16:creationId xmlns:a16="http://schemas.microsoft.com/office/drawing/2014/main" id="{D001DAB2-9E9E-45CC-889A-197BEB2C6927}"/>
              </a:ext>
            </a:extLst>
          </p:cNvPr>
          <p:cNvPicPr>
            <a:picLocks noChangeAspect="1"/>
          </p:cNvPicPr>
          <p:nvPr/>
        </p:nvPicPr>
        <p:blipFill>
          <a:blip r:embed="rId3"/>
          <a:stretch>
            <a:fillRect/>
          </a:stretch>
        </p:blipFill>
        <p:spPr>
          <a:xfrm>
            <a:off x="695634" y="2585298"/>
            <a:ext cx="5276122" cy="2488238"/>
          </a:xfrm>
          <a:prstGeom prst="rect">
            <a:avLst/>
          </a:prstGeom>
        </p:spPr>
      </p:pic>
      <p:pic>
        <p:nvPicPr>
          <p:cNvPr id="10" name="Picture 9">
            <a:extLst>
              <a:ext uri="{FF2B5EF4-FFF2-40B4-BE49-F238E27FC236}">
                <a16:creationId xmlns:a16="http://schemas.microsoft.com/office/drawing/2014/main" id="{D21D1DBD-B950-49BD-9C6D-08DF44B23BC9}"/>
              </a:ext>
            </a:extLst>
          </p:cNvPr>
          <p:cNvPicPr>
            <a:picLocks noChangeAspect="1"/>
          </p:cNvPicPr>
          <p:nvPr/>
        </p:nvPicPr>
        <p:blipFill>
          <a:blip r:embed="rId4"/>
          <a:stretch>
            <a:fillRect/>
          </a:stretch>
        </p:blipFill>
        <p:spPr>
          <a:xfrm>
            <a:off x="6212715" y="2585298"/>
            <a:ext cx="5244843" cy="2488238"/>
          </a:xfrm>
          <a:prstGeom prst="rect">
            <a:avLst/>
          </a:prstGeom>
        </p:spPr>
      </p:pic>
    </p:spTree>
    <p:extLst>
      <p:ext uri="{BB962C8B-B14F-4D97-AF65-F5344CB8AC3E}">
        <p14:creationId xmlns:p14="http://schemas.microsoft.com/office/powerpoint/2010/main" val="2398471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(Views)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Top view and bottom view.</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r>
              <a:rPr lang="en-US" sz="2000" dirty="0">
                <a:latin typeface="Times New Roman" panose="02020603050405020304" pitchFamily="18" charset="0"/>
                <a:ea typeface="微软雅黑"/>
                <a:cs typeface="Times New Roman" panose="02020603050405020304" pitchFamily="18" charset="0"/>
              </a:rPr>
              <a:t>Fig 1.5: Top view</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algn="r"/>
            <a:r>
              <a:rPr lang="en-US" sz="2000" dirty="0">
                <a:latin typeface="Times New Roman" panose="02020603050405020304" pitchFamily="18" charset="0"/>
                <a:ea typeface="微软雅黑"/>
                <a:cs typeface="Times New Roman" panose="02020603050405020304" pitchFamily="18" charset="0"/>
              </a:rPr>
              <a:t>Fig 1.6: Bottom view</a:t>
            </a:r>
          </a:p>
        </p:txBody>
      </p:sp>
      <p:pic>
        <p:nvPicPr>
          <p:cNvPr id="4" name="Picture 3">
            <a:extLst>
              <a:ext uri="{FF2B5EF4-FFF2-40B4-BE49-F238E27FC236}">
                <a16:creationId xmlns:a16="http://schemas.microsoft.com/office/drawing/2014/main" id="{FADB7FFE-5EC9-4A87-BCE1-D5595EA6E853}"/>
              </a:ext>
            </a:extLst>
          </p:cNvPr>
          <p:cNvPicPr>
            <a:picLocks noChangeAspect="1"/>
          </p:cNvPicPr>
          <p:nvPr/>
        </p:nvPicPr>
        <p:blipFill>
          <a:blip r:embed="rId3"/>
          <a:stretch>
            <a:fillRect/>
          </a:stretch>
        </p:blipFill>
        <p:spPr>
          <a:xfrm>
            <a:off x="695633" y="2585298"/>
            <a:ext cx="5281996" cy="2488238"/>
          </a:xfrm>
          <a:prstGeom prst="rect">
            <a:avLst/>
          </a:prstGeom>
        </p:spPr>
      </p:pic>
      <p:pic>
        <p:nvPicPr>
          <p:cNvPr id="9" name="Picture 8">
            <a:extLst>
              <a:ext uri="{FF2B5EF4-FFF2-40B4-BE49-F238E27FC236}">
                <a16:creationId xmlns:a16="http://schemas.microsoft.com/office/drawing/2014/main" id="{D073E120-B605-4711-AD41-EF095781DF33}"/>
              </a:ext>
            </a:extLst>
          </p:cNvPr>
          <p:cNvPicPr>
            <a:picLocks noChangeAspect="1"/>
          </p:cNvPicPr>
          <p:nvPr/>
        </p:nvPicPr>
        <p:blipFill>
          <a:blip r:embed="rId4"/>
          <a:stretch>
            <a:fillRect/>
          </a:stretch>
        </p:blipFill>
        <p:spPr>
          <a:xfrm>
            <a:off x="6180372" y="2585298"/>
            <a:ext cx="5277186" cy="2488238"/>
          </a:xfrm>
          <a:prstGeom prst="rect">
            <a:avLst/>
          </a:prstGeom>
        </p:spPr>
      </p:pic>
    </p:spTree>
    <p:extLst>
      <p:ext uri="{BB962C8B-B14F-4D97-AF65-F5344CB8AC3E}">
        <p14:creationId xmlns:p14="http://schemas.microsoft.com/office/powerpoint/2010/main" val="50168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(Spots)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Cafeteria and kitchen view.</a:t>
            </a:r>
          </a:p>
        </p:txBody>
      </p:sp>
      <p:pic>
        <p:nvPicPr>
          <p:cNvPr id="11" name="Picture 10">
            <a:extLst>
              <a:ext uri="{FF2B5EF4-FFF2-40B4-BE49-F238E27FC236}">
                <a16:creationId xmlns:a16="http://schemas.microsoft.com/office/drawing/2014/main" id="{B3F99796-AA7A-456C-8012-583D3A5D5FF3}"/>
              </a:ext>
            </a:extLst>
          </p:cNvPr>
          <p:cNvPicPr>
            <a:picLocks noChangeAspect="1"/>
          </p:cNvPicPr>
          <p:nvPr/>
        </p:nvPicPr>
        <p:blipFill>
          <a:blip r:embed="rId3"/>
          <a:stretch>
            <a:fillRect/>
          </a:stretch>
        </p:blipFill>
        <p:spPr>
          <a:xfrm>
            <a:off x="1529353" y="2581043"/>
            <a:ext cx="9022108" cy="2494615"/>
          </a:xfrm>
          <a:prstGeom prst="rect">
            <a:avLst/>
          </a:prstGeom>
        </p:spPr>
      </p:pic>
      <p:sp>
        <p:nvSpPr>
          <p:cNvPr id="13" name="TextBox 12">
            <a:extLst>
              <a:ext uri="{FF2B5EF4-FFF2-40B4-BE49-F238E27FC236}">
                <a16:creationId xmlns:a16="http://schemas.microsoft.com/office/drawing/2014/main" id="{09B54668-C923-4CAD-AC32-83915E8CCB0B}"/>
              </a:ext>
            </a:extLst>
          </p:cNvPr>
          <p:cNvSpPr txBox="1"/>
          <p:nvPr/>
        </p:nvSpPr>
        <p:spPr>
          <a:xfrm>
            <a:off x="724930" y="5562382"/>
            <a:ext cx="10771435" cy="400110"/>
          </a:xfrm>
          <a:prstGeom prst="rect">
            <a:avLst/>
          </a:prstGeom>
        </p:spPr>
        <p:txBody>
          <a:bodyPr wrap="square" rtlCol="0">
            <a:spAutoFit/>
          </a:bodyPr>
          <a:lstStyle/>
          <a:p>
            <a:pPr algn="ctr"/>
            <a:r>
              <a:rPr lang="en-US" sz="2000" dirty="0">
                <a:latin typeface="Times New Roman" panose="02020603050405020304" pitchFamily="18" charset="0"/>
                <a:ea typeface="微软雅黑"/>
                <a:cs typeface="Times New Roman" panose="02020603050405020304" pitchFamily="18" charset="0"/>
              </a:rPr>
              <a:t>Fig 2.1: Cafeteria and kitchen</a:t>
            </a:r>
          </a:p>
        </p:txBody>
      </p:sp>
    </p:spTree>
    <p:extLst>
      <p:ext uri="{BB962C8B-B14F-4D97-AF65-F5344CB8AC3E}">
        <p14:creationId xmlns:p14="http://schemas.microsoft.com/office/powerpoint/2010/main" val="1490322958"/>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1909</TotalTime>
  <Words>1231</Words>
  <Application>Microsoft Office PowerPoint</Application>
  <PresentationFormat>Widescreen</PresentationFormat>
  <Paragraphs>197</Paragraphs>
  <Slides>34</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等线</vt:lpstr>
      <vt:lpstr>Abadi</vt:lpstr>
      <vt:lpstr>Arial</vt:lpstr>
      <vt:lpstr>Calibri</vt:lpstr>
      <vt:lpstr>Posterama Text Black</vt:lpstr>
      <vt:lpstr>Posterama Text SemiBold</vt:lpstr>
      <vt:lpstr>Times New Roman</vt:lpstr>
      <vt:lpstr>Wingdings</vt:lpstr>
      <vt:lpstr>Office 主题​​</vt:lpstr>
      <vt:lpstr>Khulna University of Engineering &amp; Technology</vt:lpstr>
      <vt:lpstr>PowerPoint Presentation</vt:lpstr>
      <vt:lpstr>PowerPoint Presentation</vt:lpstr>
      <vt:lpstr>PowerPoint Presentation</vt:lpstr>
      <vt:lpstr>PowerPoint Presentation</vt:lpstr>
      <vt:lpstr>Features (Views)</vt:lpstr>
      <vt:lpstr>Features (Views) Cont’d</vt:lpstr>
      <vt:lpstr>Features (Views) Cont’d</vt:lpstr>
      <vt:lpstr>Features (Spots)</vt:lpstr>
      <vt:lpstr>Features (Spots) Cont’d</vt:lpstr>
      <vt:lpstr>Features (Daylights)</vt:lpstr>
      <vt:lpstr>Features (Daylights) Cont’d</vt:lpstr>
      <vt:lpstr>Features (Daylights) Cont’d</vt:lpstr>
      <vt:lpstr>Features (Lighting)</vt:lpstr>
      <vt:lpstr>Features (Lighting) Cont’d</vt:lpstr>
      <vt:lpstr>Features (Lighting) Cont’d</vt:lpstr>
      <vt:lpstr>Features (Lighting) Cont’d</vt:lpstr>
      <vt:lpstr>Features (Objects)</vt:lpstr>
      <vt:lpstr>Features (Objects) Cont’d</vt:lpstr>
      <vt:lpstr>Features (Objects) Cont’d</vt:lpstr>
      <vt:lpstr>Features (Objects) Cont’d</vt:lpstr>
      <vt:lpstr>Features (Objects) Cont’d</vt:lpstr>
      <vt:lpstr>Features (Objects) Cont’d</vt:lpstr>
      <vt:lpstr>Features (Light Objects)</vt:lpstr>
      <vt:lpstr>Features (Light Objects) Cont’d</vt:lpstr>
      <vt:lpstr>Features (Light Objects) Cont’d</vt:lpstr>
      <vt:lpstr>Features (Moving Object: Translation)</vt:lpstr>
      <vt:lpstr>Features (Moving Object: Rotation)</vt:lpstr>
      <vt:lpstr>Features (Moving Objects: Scaling)</vt:lpstr>
      <vt:lpstr>Features (Moving Objects: Scaling) Cont’d</vt:lpstr>
      <vt:lpstr>Features (Moving Objects: Scaling) Cont’d</vt:lpstr>
      <vt:lpstr>Visual Representation of the Project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Khulna University of Engineering &amp; Technology</dc:title>
  <dc:creator>Rupok Hasan</dc:creator>
  <cp:lastModifiedBy>Israt Tasnim Esha</cp:lastModifiedBy>
  <cp:revision>86</cp:revision>
  <dcterms:created xsi:type="dcterms:W3CDTF">2023-05-04T21:25:53Z</dcterms:created>
  <dcterms:modified xsi:type="dcterms:W3CDTF">2025-01-25T05:24:37Z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